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69" r:id="rId4"/>
    <p:sldId id="270" r:id="rId5"/>
    <p:sldId id="271" r:id="rId6"/>
    <p:sldId id="258" r:id="rId7"/>
    <p:sldId id="259" r:id="rId8"/>
    <p:sldId id="261" r:id="rId9"/>
    <p:sldId id="260" r:id="rId10"/>
    <p:sldId id="262" r:id="rId11"/>
    <p:sldId id="272" r:id="rId12"/>
    <p:sldId id="273" r:id="rId13"/>
    <p:sldId id="275" r:id="rId14"/>
    <p:sldId id="268" r:id="rId15"/>
    <p:sldId id="264" r:id="rId1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46" d="100"/>
          <a:sy n="46" d="100"/>
        </p:scale>
        <p:origin x="-516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42B78C8-679F-434A-8081-549AAB5FE8FA}" type="datetimeFigureOut">
              <a:rPr lang="he-IL" smtClean="0"/>
              <a:t>י"ט/ניסן/תשע"ו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641B18D-85F6-4D3C-A25E-F00006D60748}" type="slidenum">
              <a:rPr lang="he-IL" smtClean="0"/>
              <a:t>‹N›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9647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D0E61-839B-4D08-B1CB-25516B78B209}" type="datetimeFigureOut">
              <a:rPr lang="it-IT" smtClean="0"/>
              <a:t>27/04/2016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DE0F1-FF2B-470A-A35C-88DD578AA6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8415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4255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3801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9030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5814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9287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4848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2038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105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5003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06682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8696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3069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60412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40757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3546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3EB70-147C-4989-861C-7B3CB9D35CF0}" type="datetimeFigureOut">
              <a:rPr lang="he-IL" smtClean="0"/>
              <a:pPr/>
              <a:t>י"ט/ניסן/תשע"ו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B6DE-1862-4F0A-B111-C2AAC24A3C37}" type="slidenum">
              <a:rPr lang="he-IL" smtClean="0"/>
              <a:pPr/>
              <a:t>‹N›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3EB70-147C-4989-861C-7B3CB9D35CF0}" type="datetimeFigureOut">
              <a:rPr lang="he-IL" smtClean="0"/>
              <a:pPr/>
              <a:t>י"ט/ניסן/תשע"ו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B6DE-1862-4F0A-B111-C2AAC24A3C37}" type="slidenum">
              <a:rPr lang="he-IL" smtClean="0"/>
              <a:pPr/>
              <a:t>‹N›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3EB70-147C-4989-861C-7B3CB9D35CF0}" type="datetimeFigureOut">
              <a:rPr lang="he-IL" smtClean="0"/>
              <a:pPr/>
              <a:t>י"ט/ניסן/תשע"ו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B6DE-1862-4F0A-B111-C2AAC24A3C37}" type="slidenum">
              <a:rPr lang="he-IL" smtClean="0"/>
              <a:pPr/>
              <a:t>‹N›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3EB70-147C-4989-861C-7B3CB9D35CF0}" type="datetimeFigureOut">
              <a:rPr lang="he-IL" smtClean="0"/>
              <a:pPr/>
              <a:t>י"ט/ניסן/תשע"ו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B6DE-1862-4F0A-B111-C2AAC24A3C37}" type="slidenum">
              <a:rPr lang="he-IL" smtClean="0"/>
              <a:pPr/>
              <a:t>‹N›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3EB70-147C-4989-861C-7B3CB9D35CF0}" type="datetimeFigureOut">
              <a:rPr lang="he-IL" smtClean="0"/>
              <a:pPr/>
              <a:t>י"ט/ניסן/תשע"ו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B6DE-1862-4F0A-B111-C2AAC24A3C37}" type="slidenum">
              <a:rPr lang="he-IL" smtClean="0"/>
              <a:pPr/>
              <a:t>‹N›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3EB70-147C-4989-861C-7B3CB9D35CF0}" type="datetimeFigureOut">
              <a:rPr lang="he-IL" smtClean="0"/>
              <a:pPr/>
              <a:t>י"ט/ניסן/תשע"ו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B6DE-1862-4F0A-B111-C2AAC24A3C37}" type="slidenum">
              <a:rPr lang="he-IL" smtClean="0"/>
              <a:pPr/>
              <a:t>‹N›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3EB70-147C-4989-861C-7B3CB9D35CF0}" type="datetimeFigureOut">
              <a:rPr lang="he-IL" smtClean="0"/>
              <a:pPr/>
              <a:t>י"ט/ניסן/תשע"ו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B6DE-1862-4F0A-B111-C2AAC24A3C37}" type="slidenum">
              <a:rPr lang="he-IL" smtClean="0"/>
              <a:pPr/>
              <a:t>‹N›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3EB70-147C-4989-861C-7B3CB9D35CF0}" type="datetimeFigureOut">
              <a:rPr lang="he-IL" smtClean="0"/>
              <a:pPr/>
              <a:t>י"ט/ניסן/תשע"ו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B6DE-1862-4F0A-B111-C2AAC24A3C37}" type="slidenum">
              <a:rPr lang="he-IL" smtClean="0"/>
              <a:pPr/>
              <a:t>‹N›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3EB70-147C-4989-861C-7B3CB9D35CF0}" type="datetimeFigureOut">
              <a:rPr lang="he-IL" smtClean="0"/>
              <a:pPr/>
              <a:t>י"ט/ניסן/תשע"ו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B6DE-1862-4F0A-B111-C2AAC24A3C37}" type="slidenum">
              <a:rPr lang="he-IL" smtClean="0"/>
              <a:pPr/>
              <a:t>‹N›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3EB70-147C-4989-861C-7B3CB9D35CF0}" type="datetimeFigureOut">
              <a:rPr lang="he-IL" smtClean="0"/>
              <a:pPr/>
              <a:t>י"ט/ניסן/תשע"ו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B6DE-1862-4F0A-B111-C2AAC24A3C37}" type="slidenum">
              <a:rPr lang="he-IL" smtClean="0"/>
              <a:pPr/>
              <a:t>‹N›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3EB70-147C-4989-861C-7B3CB9D35CF0}" type="datetimeFigureOut">
              <a:rPr lang="he-IL" smtClean="0"/>
              <a:pPr/>
              <a:t>י"ט/ניסן/תשע"ו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B6DE-1862-4F0A-B111-C2AAC24A3C37}" type="slidenum">
              <a:rPr lang="he-IL" smtClean="0"/>
              <a:pPr/>
              <a:t>‹N›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3EB70-147C-4989-861C-7B3CB9D35CF0}" type="datetimeFigureOut">
              <a:rPr lang="he-IL" smtClean="0"/>
              <a:pPr/>
              <a:t>י"ט/ניסן/תשע"ו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5B6DE-1862-4F0A-B111-C2AAC24A3C37}" type="slidenum">
              <a:rPr lang="he-IL" smtClean="0"/>
              <a:pPr/>
              <a:t>‹N›</a:t>
            </a:fld>
            <a:endParaRPr lang="he-I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764704"/>
            <a:ext cx="8496944" cy="2304257"/>
          </a:xfrm>
        </p:spPr>
        <p:txBody>
          <a:bodyPr>
            <a:normAutofit fontScale="90000"/>
          </a:bodyPr>
          <a:lstStyle/>
          <a:p>
            <a:r>
              <a:rPr lang="en-US" sz="6600" b="1" dirty="0" smtClean="0">
                <a:solidFill>
                  <a:schemeClr val="bg1"/>
                </a:solidFill>
              </a:rPr>
              <a:t/>
            </a:r>
            <a:br>
              <a:rPr lang="en-US" sz="6600" b="1" dirty="0" smtClean="0">
                <a:solidFill>
                  <a:schemeClr val="bg1"/>
                </a:solidFill>
              </a:rPr>
            </a:br>
            <a:r>
              <a:rPr lang="en-US" sz="6600" b="1" dirty="0" smtClean="0">
                <a:solidFill>
                  <a:schemeClr val="bg1"/>
                </a:solidFill>
              </a:rPr>
              <a:t/>
            </a:r>
            <a:br>
              <a:rPr lang="en-US" sz="6600" b="1" dirty="0" smtClean="0">
                <a:solidFill>
                  <a:schemeClr val="bg1"/>
                </a:solidFill>
              </a:rPr>
            </a:br>
            <a:r>
              <a:rPr lang="en-US" sz="6600" b="1" dirty="0" smtClean="0">
                <a:solidFill>
                  <a:schemeClr val="bg1"/>
                </a:solidFill>
              </a:rPr>
              <a:t>Competition </a:t>
            </a:r>
            <a:r>
              <a:rPr lang="en-US" sz="6600" b="1" dirty="0">
                <a:solidFill>
                  <a:schemeClr val="bg1"/>
                </a:solidFill>
              </a:rPr>
              <a:t>and Innovation in the Digital </a:t>
            </a:r>
            <a:r>
              <a:rPr lang="en-US" sz="6600" b="1" dirty="0" smtClean="0">
                <a:solidFill>
                  <a:schemeClr val="bg1"/>
                </a:solidFill>
              </a:rPr>
              <a:t>Environment</a:t>
            </a:r>
            <a:r>
              <a:rPr lang="en-US" sz="4800" dirty="0" smtClean="0">
                <a:solidFill>
                  <a:schemeClr val="bg1"/>
                </a:solidFill>
              </a:rPr>
              <a:t/>
            </a:r>
            <a:br>
              <a:rPr lang="en-US" sz="4800" dirty="0" smtClean="0">
                <a:solidFill>
                  <a:schemeClr val="bg1"/>
                </a:solidFill>
              </a:rPr>
            </a:br>
            <a:r>
              <a:rPr lang="en-US" sz="4800" dirty="0" smtClean="0">
                <a:solidFill>
                  <a:schemeClr val="bg1"/>
                </a:solidFill>
              </a:rPr>
              <a:t/>
            </a:r>
            <a:br>
              <a:rPr lang="en-US" sz="480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Smart Cities Conference</a:t>
            </a:r>
            <a:br>
              <a:rPr lang="en-US" sz="4000" dirty="0" smtClean="0">
                <a:solidFill>
                  <a:schemeClr val="bg1"/>
                </a:solidFill>
              </a:rPr>
            </a:br>
            <a:endParaRPr lang="he-IL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656784" cy="1993776"/>
          </a:xfrm>
          <a:noFill/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endParaRPr lang="en-US" altLang="en-US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en-US" altLang="en-US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en-US" altLang="en-US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en-US" dirty="0" smtClean="0">
                <a:solidFill>
                  <a:schemeClr val="bg1"/>
                </a:solidFill>
              </a:rPr>
              <a:t>Prof. Michal S. Gal </a:t>
            </a:r>
          </a:p>
          <a:p>
            <a:pPr>
              <a:lnSpc>
                <a:spcPct val="8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University of Haifa</a:t>
            </a:r>
          </a:p>
          <a:p>
            <a:pPr>
              <a:lnSpc>
                <a:spcPct val="80000"/>
              </a:lnSpc>
            </a:pPr>
            <a:endParaRPr lang="en-US" altLang="en-US" dirty="0" smtClean="0">
              <a:solidFill>
                <a:schemeClr val="bg1"/>
              </a:solidFill>
            </a:endParaRPr>
          </a:p>
          <a:p>
            <a:endParaRPr lang="he-IL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7992888" cy="470912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dirty="0" smtClean="0"/>
              <a:t>Formative times</a:t>
            </a:r>
            <a:endParaRPr lang="en-US" sz="4400" dirty="0"/>
          </a:p>
          <a:p>
            <a:pPr algn="ctr">
              <a:buNone/>
            </a:pPr>
            <a:r>
              <a:rPr lang="en-US" sz="4400" dirty="0" smtClean="0"/>
              <a:t>Psychological effects</a:t>
            </a:r>
          </a:p>
          <a:p>
            <a:pPr algn="ctr">
              <a:buNone/>
            </a:pPr>
            <a:r>
              <a:rPr lang="en-US" sz="4400" dirty="0" smtClean="0"/>
              <a:t>Economic effects</a:t>
            </a:r>
          </a:p>
          <a:p>
            <a:pPr algn="ctr">
              <a:buNone/>
            </a:pPr>
            <a:r>
              <a:rPr lang="en-US" sz="4400" dirty="0" smtClean="0"/>
              <a:t>Three trends</a:t>
            </a:r>
          </a:p>
          <a:p>
            <a:pPr algn="ctr">
              <a:buNone/>
            </a:pPr>
            <a:r>
              <a:rPr lang="en-US" sz="4400" dirty="0"/>
              <a:t>F</a:t>
            </a:r>
            <a:r>
              <a:rPr lang="en-US" sz="4400" dirty="0" smtClean="0"/>
              <a:t>ascinating </a:t>
            </a:r>
            <a:r>
              <a:rPr lang="en-US" sz="4400" dirty="0"/>
              <a:t>and challenging </a:t>
            </a:r>
            <a:r>
              <a:rPr lang="en-US" sz="4400" dirty="0" smtClean="0"/>
              <a:t>issues</a:t>
            </a:r>
          </a:p>
          <a:p>
            <a:pPr>
              <a:buNone/>
            </a:pPr>
            <a:r>
              <a:rPr lang="en-US" dirty="0"/>
              <a:t/>
            </a:r>
            <a:br>
              <a:rPr lang="en-US" dirty="0"/>
            </a:br>
            <a:endParaRPr lang="he-IL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Lower Costs of production and supply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4641379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Dream come true</a:t>
            </a:r>
          </a:p>
          <a:p>
            <a:pPr algn="l" rtl="0"/>
            <a:r>
              <a:rPr lang="en-US" dirty="0" smtClean="0"/>
              <a:t>“Age of Abundance” or “Post-scarcity world”</a:t>
            </a:r>
          </a:p>
          <a:p>
            <a:pPr algn="l" rtl="0"/>
            <a:r>
              <a:rPr lang="en-US" dirty="0"/>
              <a:t>How? 3D printing, robotics, </a:t>
            </a:r>
            <a:r>
              <a:rPr lang="en-US" dirty="0" smtClean="0"/>
              <a:t>internet</a:t>
            </a:r>
          </a:p>
          <a:p>
            <a:pPr marL="0" indent="0" algn="l" rtl="0">
              <a:buNone/>
            </a:pPr>
            <a:endParaRPr lang="en-US" dirty="0" smtClean="0"/>
          </a:p>
          <a:p>
            <a:pPr lvl="1" algn="l" rtl="0"/>
            <a:r>
              <a:rPr lang="en-US" sz="3200" dirty="0"/>
              <a:t>T</a:t>
            </a:r>
            <a:r>
              <a:rPr lang="en-US" sz="3200" dirty="0" smtClean="0"/>
              <a:t>echnologies “destroy </a:t>
            </a:r>
            <a:r>
              <a:rPr lang="en-US" sz="3200" dirty="0"/>
              <a:t>existing systems and replace them with new ones” that will “increase living standards by lowering costs and improving quality</a:t>
            </a:r>
            <a:endParaRPr lang="he-IL" sz="32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33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48680"/>
            <a:ext cx="8856984" cy="5505475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8000" dirty="0" smtClean="0"/>
              <a:t>Why worry?</a:t>
            </a:r>
          </a:p>
          <a:p>
            <a:pPr algn="l" rtl="0"/>
            <a:r>
              <a:rPr lang="en-US" sz="4400" dirty="0"/>
              <a:t>A</a:t>
            </a:r>
            <a:r>
              <a:rPr lang="en-US" sz="4400" dirty="0" smtClean="0"/>
              <a:t>dvancements </a:t>
            </a:r>
            <a:r>
              <a:rPr lang="en-US" sz="4400" dirty="0"/>
              <a:t>will not bring what they can offer, due to strategic </a:t>
            </a:r>
            <a:r>
              <a:rPr lang="en-US" sz="4400" dirty="0" smtClean="0"/>
              <a:t>behavior</a:t>
            </a:r>
          </a:p>
          <a:p>
            <a:pPr lvl="1" algn="l" rtl="0"/>
            <a:r>
              <a:rPr lang="en-US" sz="3500" dirty="0" smtClean="0"/>
              <a:t>Unilateral</a:t>
            </a:r>
          </a:p>
          <a:p>
            <a:pPr lvl="1" algn="l" rtl="0"/>
            <a:r>
              <a:rPr lang="en-US" sz="3500" dirty="0" smtClean="0"/>
              <a:t>Multilateral</a:t>
            </a:r>
            <a:endParaRPr lang="en-US" sz="3500" dirty="0"/>
          </a:p>
          <a:p>
            <a:pPr algn="l" rtl="0"/>
            <a:r>
              <a:rPr lang="en-US" sz="4300" dirty="0" smtClean="0"/>
              <a:t>“</a:t>
            </a:r>
            <a:r>
              <a:rPr lang="en-US" sz="4300" dirty="0"/>
              <a:t>A</a:t>
            </a:r>
            <a:r>
              <a:rPr lang="en-US" sz="4300" dirty="0" smtClean="0"/>
              <a:t>rtificial </a:t>
            </a:r>
            <a:r>
              <a:rPr lang="en-US" sz="4300" dirty="0"/>
              <a:t>scarcity” by those that control the new technologies</a:t>
            </a:r>
            <a:endParaRPr lang="en-US" sz="4300" dirty="0" smtClean="0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6314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Regulatory Issues</a:t>
            </a:r>
            <a:endParaRPr lang="he-IL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rtl="0">
              <a:buNone/>
            </a:pPr>
            <a:r>
              <a:rPr lang="en-US" sz="4400" dirty="0"/>
              <a:t>Recognize </a:t>
            </a:r>
            <a:r>
              <a:rPr lang="en-US" sz="4400" dirty="0" smtClean="0"/>
              <a:t>transition </a:t>
            </a:r>
            <a:r>
              <a:rPr lang="en-US" sz="4400" dirty="0"/>
              <a:t>and </a:t>
            </a:r>
            <a:r>
              <a:rPr lang="en-US" sz="4400" dirty="0" smtClean="0"/>
              <a:t>forces Rethink legal barriers</a:t>
            </a:r>
          </a:p>
          <a:p>
            <a:pPr algn="ctr" rtl="0">
              <a:buNone/>
            </a:pPr>
            <a:r>
              <a:rPr lang="en-US" sz="4400" dirty="0" smtClean="0"/>
              <a:t>Adjust existing tools</a:t>
            </a:r>
          </a:p>
          <a:p>
            <a:pPr algn="ctr" rtl="0">
              <a:buNone/>
            </a:pPr>
            <a:r>
              <a:rPr lang="en-US" sz="4400" dirty="0" smtClean="0"/>
              <a:t>Government-supported mavericks?</a:t>
            </a:r>
            <a:endParaRPr lang="he-IL" sz="44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551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Age of big data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4641379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New and significant class of economic asset </a:t>
            </a:r>
          </a:p>
          <a:p>
            <a:pPr algn="l" rtl="0"/>
            <a:r>
              <a:rPr lang="en-US" dirty="0" smtClean="0"/>
              <a:t>Improved technologies: collection, storage, mining, synthesizing and analysis</a:t>
            </a:r>
          </a:p>
          <a:p>
            <a:pPr algn="l" rtl="0"/>
            <a:r>
              <a:rPr lang="en-US" dirty="0" smtClean="0"/>
              <a:t>“Data Religion”</a:t>
            </a:r>
          </a:p>
          <a:p>
            <a:pPr algn="l" rtl="0"/>
            <a:r>
              <a:rPr lang="en-US" dirty="0" smtClean="0"/>
              <a:t>Big data intermediaries: compete over attention</a:t>
            </a:r>
          </a:p>
          <a:p>
            <a:pPr algn="l" rtl="0"/>
            <a:r>
              <a:rPr lang="en-US" dirty="0" smtClean="0"/>
              <a:t>Data collection more active</a:t>
            </a:r>
          </a:p>
          <a:p>
            <a:pPr algn="l" rtl="0"/>
            <a:r>
              <a:rPr lang="en-US" dirty="0" smtClean="0"/>
              <a:t>Internet of things</a:t>
            </a:r>
          </a:p>
          <a:p>
            <a:pPr algn="l" rtl="0"/>
            <a:r>
              <a:rPr lang="en-US" dirty="0" smtClean="0"/>
              <a:t>psychological-research-based algorithms </a:t>
            </a:r>
          </a:p>
          <a:p>
            <a:pPr algn="l" rtl="0"/>
            <a:endParaRPr lang="he-IL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20688"/>
            <a:ext cx="8856984" cy="550547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8000" dirty="0" smtClean="0"/>
              <a:t>Value?</a:t>
            </a:r>
          </a:p>
          <a:p>
            <a:pPr algn="ctr" rtl="0">
              <a:buNone/>
            </a:pPr>
            <a:r>
              <a:rPr lang="en-US" sz="4400" dirty="0" smtClean="0"/>
              <a:t>Unstructured data into information</a:t>
            </a:r>
          </a:p>
          <a:p>
            <a:pPr algn="ctr">
              <a:buNone/>
            </a:pPr>
            <a:r>
              <a:rPr lang="en-US" sz="4400" dirty="0" smtClean="0"/>
              <a:t>Advanced data science</a:t>
            </a:r>
          </a:p>
          <a:p>
            <a:pPr algn="ctr">
              <a:buNone/>
            </a:pPr>
            <a:r>
              <a:rPr lang="en-US" sz="4400" dirty="0" smtClean="0"/>
              <a:t>Important basis for decision-making</a:t>
            </a:r>
          </a:p>
          <a:p>
            <a:pPr algn="ctr">
              <a:buNone/>
            </a:pPr>
            <a:r>
              <a:rPr lang="en-US" sz="4400" dirty="0" smtClean="0"/>
              <a:t>Strategic and valuable asset</a:t>
            </a:r>
            <a:endParaRPr lang="en-US" sz="5400" dirty="0" smtClean="0"/>
          </a:p>
          <a:p>
            <a:pPr algn="ctr">
              <a:buNone/>
            </a:pPr>
            <a:endParaRPr lang="he-IL" sz="5400" dirty="0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Entry barriers</a:t>
            </a:r>
            <a:endParaRPr lang="he-IL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89654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800" dirty="0" smtClean="0"/>
              <a:t>Markets not similar</a:t>
            </a:r>
          </a:p>
          <a:p>
            <a:pPr algn="ctr">
              <a:buNone/>
            </a:pPr>
            <a:r>
              <a:rPr lang="en-US" sz="4800" dirty="0" smtClean="0"/>
              <a:t>Four categories</a:t>
            </a:r>
          </a:p>
          <a:p>
            <a:pPr algn="ctr">
              <a:buNone/>
            </a:pPr>
            <a:r>
              <a:rPr lang="en-US" sz="4800" dirty="0" smtClean="0"/>
              <a:t>Relate to all characteristics</a:t>
            </a:r>
          </a:p>
          <a:p>
            <a:pPr algn="ctr">
              <a:buNone/>
            </a:pPr>
            <a:r>
              <a:rPr lang="en-US" sz="4800" dirty="0" smtClean="0"/>
              <a:t>Legal, practical, technological</a:t>
            </a:r>
          </a:p>
          <a:p>
            <a:pPr algn="ctr">
              <a:buNone/>
            </a:pPr>
            <a:r>
              <a:rPr lang="en-US" sz="4800" dirty="0" smtClean="0"/>
              <a:t>Determine market boundaries and competition</a:t>
            </a:r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he-IL" sz="48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Regulatory Issues</a:t>
            </a:r>
            <a:endParaRPr lang="he-IL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rtl="0">
              <a:buNone/>
            </a:pPr>
            <a:r>
              <a:rPr lang="en-US" sz="4400" dirty="0" smtClean="0"/>
              <a:t>How </a:t>
            </a:r>
            <a:r>
              <a:rPr lang="en-US" sz="4400" dirty="0"/>
              <a:t>to define dominance?</a:t>
            </a:r>
          </a:p>
          <a:p>
            <a:pPr algn="ctr" rtl="0">
              <a:buNone/>
            </a:pPr>
            <a:r>
              <a:rPr lang="en-US" sz="4400" dirty="0" smtClean="0"/>
              <a:t>Balance competing interests </a:t>
            </a:r>
          </a:p>
          <a:p>
            <a:pPr algn="ctr" rtl="0">
              <a:buNone/>
            </a:pPr>
            <a:r>
              <a:rPr lang="en-US" sz="4400" dirty="0" smtClean="0"/>
              <a:t>Balance effects on consumer (free)</a:t>
            </a:r>
          </a:p>
          <a:p>
            <a:pPr algn="ctr" rtl="0">
              <a:buNone/>
            </a:pPr>
            <a:r>
              <a:rPr lang="en-US" sz="4400" dirty="0" smtClean="0"/>
              <a:t>Do old concepts apply?</a:t>
            </a:r>
          </a:p>
          <a:p>
            <a:pPr algn="ctr" rtl="0">
              <a:buNone/>
            </a:pPr>
            <a:r>
              <a:rPr lang="en-US" sz="4400" dirty="0" smtClean="0"/>
              <a:t>Jurisdictional issues?</a:t>
            </a:r>
            <a:endParaRPr lang="he-IL" sz="44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264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800" dirty="0" smtClean="0"/>
              <a:t>Example: Access Remedy</a:t>
            </a:r>
          </a:p>
          <a:p>
            <a:pPr algn="ctr">
              <a:buNone/>
            </a:pPr>
            <a:r>
              <a:rPr lang="en-US" sz="3600" dirty="0"/>
              <a:t> </a:t>
            </a:r>
            <a:endParaRPr lang="en-US" sz="3600" dirty="0" smtClean="0"/>
          </a:p>
          <a:p>
            <a:pPr algn="ctr">
              <a:buNone/>
            </a:pPr>
            <a:r>
              <a:rPr lang="en-US" sz="3600" dirty="0" smtClean="0"/>
              <a:t>Traditionally: FRAND access </a:t>
            </a:r>
          </a:p>
          <a:p>
            <a:pPr algn="ctr">
              <a:buNone/>
            </a:pPr>
            <a:r>
              <a:rPr lang="en-US" sz="3600" dirty="0" smtClean="0"/>
              <a:t>But…</a:t>
            </a:r>
          </a:p>
          <a:p>
            <a:pPr algn="ctr">
              <a:buNone/>
            </a:pPr>
            <a:endParaRPr lang="en-US" sz="3600" dirty="0" smtClean="0"/>
          </a:p>
          <a:p>
            <a:pPr algn="ctr">
              <a:buNone/>
            </a:pPr>
            <a:r>
              <a:rPr lang="en-US" sz="3600" dirty="0" smtClean="0"/>
              <a:t>What should be shared?</a:t>
            </a:r>
          </a:p>
          <a:p>
            <a:pPr algn="ctr">
              <a:buNone/>
            </a:pPr>
            <a:r>
              <a:rPr lang="en-US" sz="3600" dirty="0" smtClean="0"/>
              <a:t>Time and length of access?</a:t>
            </a:r>
          </a:p>
          <a:p>
            <a:pPr algn="ctr">
              <a:buNone/>
            </a:pPr>
            <a:r>
              <a:rPr lang="en-US" sz="3600" dirty="0" smtClean="0"/>
              <a:t>Payment?</a:t>
            </a:r>
          </a:p>
          <a:p>
            <a:pPr algn="ctr">
              <a:buNone/>
            </a:pPr>
            <a:r>
              <a:rPr lang="en-US" sz="3600" dirty="0" smtClean="0"/>
              <a:t>Essentiality: Diseconomies of scale?</a:t>
            </a:r>
          </a:p>
          <a:p>
            <a:pPr algn="ctr">
              <a:buNone/>
            </a:pPr>
            <a:endParaRPr lang="he-IL" sz="3600" dirty="0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Algorithms and </a:t>
            </a:r>
            <a:r>
              <a:rPr lang="en-US" dirty="0" err="1" smtClean="0"/>
              <a:t>Robo</a:t>
            </a:r>
            <a:r>
              <a:rPr lang="en-US" dirty="0" smtClean="0"/>
              <a:t>-sellers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4641379"/>
          </a:xfrm>
        </p:spPr>
        <p:txBody>
          <a:bodyPr>
            <a:normAutofit/>
          </a:bodyPr>
          <a:lstStyle/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Change </a:t>
            </a:r>
            <a:r>
              <a:rPr lang="en-US" dirty="0"/>
              <a:t>the way </a:t>
            </a:r>
            <a:r>
              <a:rPr lang="en-US" dirty="0" smtClean="0"/>
              <a:t>we interact</a:t>
            </a:r>
            <a:r>
              <a:rPr lang="en-US" dirty="0"/>
              <a:t>, communicate and </a:t>
            </a:r>
            <a:r>
              <a:rPr lang="en-US" dirty="0" smtClean="0"/>
              <a:t>trade</a:t>
            </a:r>
            <a:r>
              <a:rPr lang="he-IL" dirty="0" smtClean="0"/>
              <a:t> </a:t>
            </a:r>
          </a:p>
          <a:p>
            <a:pPr algn="l" rtl="0"/>
            <a:r>
              <a:rPr lang="en-US" dirty="0" err="1" smtClean="0"/>
              <a:t>Stucke</a:t>
            </a:r>
            <a:r>
              <a:rPr lang="en-US" dirty="0" smtClean="0"/>
              <a:t> and </a:t>
            </a:r>
            <a:r>
              <a:rPr lang="en-US" dirty="0" err="1" smtClean="0"/>
              <a:t>Ezrachi</a:t>
            </a:r>
            <a:r>
              <a:rPr lang="en-US" dirty="0" smtClean="0"/>
              <a:t>: </a:t>
            </a:r>
            <a:r>
              <a:rPr lang="en-US" dirty="0"/>
              <a:t>“Sophisticated computers are central to the competitiveness of present and future markets.”</a:t>
            </a:r>
            <a:endParaRPr lang="en-US" dirty="0" smtClean="0"/>
          </a:p>
          <a:p>
            <a:pPr algn="l" rtl="0"/>
            <a:endParaRPr lang="he-IL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972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20688"/>
            <a:ext cx="8856984" cy="550547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8000" dirty="0" smtClean="0"/>
              <a:t>Potential effects?</a:t>
            </a:r>
          </a:p>
          <a:p>
            <a:pPr algn="ctr" rtl="0">
              <a:buNone/>
            </a:pPr>
            <a:r>
              <a:rPr lang="en-US" sz="4400" dirty="0" smtClean="0"/>
              <a:t>Reduced costs</a:t>
            </a:r>
          </a:p>
          <a:p>
            <a:pPr algn="ctr">
              <a:buNone/>
            </a:pPr>
            <a:r>
              <a:rPr lang="en-US" sz="4400" dirty="0" smtClean="0"/>
              <a:t>Increased oligopolistic coordination</a:t>
            </a:r>
          </a:p>
          <a:p>
            <a:pPr algn="ctr">
              <a:buNone/>
            </a:pPr>
            <a:r>
              <a:rPr lang="en-US" sz="4400" dirty="0" smtClean="0"/>
              <a:t>Stronger cartels</a:t>
            </a:r>
          </a:p>
          <a:p>
            <a:pPr algn="ctr">
              <a:buNone/>
            </a:pPr>
            <a:r>
              <a:rPr lang="en-US" sz="4400" dirty="0" smtClean="0"/>
              <a:t>Automated price algorithms</a:t>
            </a:r>
            <a:endParaRPr lang="en-US" sz="5400" dirty="0" smtClean="0"/>
          </a:p>
          <a:p>
            <a:pPr algn="ctr">
              <a:buNone/>
            </a:pPr>
            <a:endParaRPr lang="he-IL" sz="5400" dirty="0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061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Regulatory Issues</a:t>
            </a:r>
            <a:endParaRPr lang="he-IL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rtl="0">
              <a:buNone/>
            </a:pPr>
            <a:r>
              <a:rPr lang="en-US" sz="4400" dirty="0" smtClean="0"/>
              <a:t>Recognize new forms of cartels</a:t>
            </a:r>
          </a:p>
          <a:p>
            <a:pPr algn="ctr" rtl="0">
              <a:buNone/>
            </a:pPr>
            <a:r>
              <a:rPr lang="en-US" sz="4400" dirty="0" smtClean="0"/>
              <a:t>Facilitating practices?</a:t>
            </a:r>
          </a:p>
          <a:p>
            <a:pPr algn="ctr" rtl="0">
              <a:buNone/>
            </a:pPr>
            <a:r>
              <a:rPr lang="en-US" sz="4400" dirty="0" smtClean="0"/>
              <a:t>Algorithm police???</a:t>
            </a:r>
            <a:endParaRPr lang="en-US" sz="4400" dirty="0"/>
          </a:p>
          <a:p>
            <a:pPr algn="ctr" rtl="0">
              <a:buNone/>
            </a:pPr>
            <a:r>
              <a:rPr lang="en-US" sz="4400" dirty="0" smtClean="0"/>
              <a:t>Legality of surge prices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988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992888" cy="1656185"/>
          </a:xfrm>
        </p:spPr>
        <p:txBody>
          <a:bodyPr>
            <a:normAutofit/>
          </a:bodyPr>
          <a:lstStyle/>
          <a:p>
            <a:pPr rtl="0"/>
            <a:r>
              <a:rPr lang="en-US" sz="6000" dirty="0" smtClean="0"/>
              <a:t>Conclusions</a:t>
            </a:r>
            <a:r>
              <a:rPr lang="en-US" sz="4000" dirty="0" smtClean="0">
                <a:solidFill>
                  <a:schemeClr val="bg1"/>
                </a:solidFill>
              </a:rPr>
              <a:t/>
            </a:r>
            <a:br>
              <a:rPr lang="en-US" sz="4000" dirty="0" smtClean="0">
                <a:solidFill>
                  <a:schemeClr val="bg1"/>
                </a:solidFill>
              </a:rPr>
            </a:br>
            <a:endParaRPr lang="he-IL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340768"/>
            <a:ext cx="8136904" cy="5184576"/>
          </a:xfrm>
          <a:noFill/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altLang="en-US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en-US" altLang="en-US" sz="40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en-US" sz="4000" dirty="0" smtClean="0">
                <a:solidFill>
                  <a:schemeClr val="tx1"/>
                </a:solidFill>
              </a:rPr>
              <a:t>Fascinating and important</a:t>
            </a:r>
            <a:endParaRPr lang="en-US" sz="40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4000" dirty="0" smtClean="0">
                <a:solidFill>
                  <a:schemeClr val="tx1"/>
                </a:solidFill>
              </a:rPr>
              <a:t>Past experiences not enough</a:t>
            </a:r>
          </a:p>
          <a:p>
            <a:pPr>
              <a:lnSpc>
                <a:spcPct val="80000"/>
              </a:lnSpc>
            </a:pPr>
            <a:r>
              <a:rPr lang="en-US" sz="4000" dirty="0" smtClean="0">
                <a:solidFill>
                  <a:schemeClr val="tx1"/>
                </a:solidFill>
              </a:rPr>
              <a:t>Need to set clear principles</a:t>
            </a:r>
          </a:p>
          <a:p>
            <a:pPr>
              <a:lnSpc>
                <a:spcPct val="80000"/>
              </a:lnSpc>
            </a:pPr>
            <a:r>
              <a:rPr lang="en-US" sz="4000" dirty="0" smtClean="0">
                <a:solidFill>
                  <a:schemeClr val="tx1"/>
                </a:solidFill>
              </a:rPr>
              <a:t>Otherwise: </a:t>
            </a:r>
            <a:r>
              <a:rPr lang="en-US" sz="4000" dirty="0" err="1" smtClean="0">
                <a:solidFill>
                  <a:schemeClr val="tx1"/>
                </a:solidFill>
              </a:rPr>
              <a:t>Collingridge</a:t>
            </a:r>
            <a:r>
              <a:rPr lang="en-US" sz="4000" dirty="0" smtClean="0">
                <a:solidFill>
                  <a:schemeClr val="tx1"/>
                </a:solidFill>
              </a:rPr>
              <a:t> Dilemma</a:t>
            </a:r>
          </a:p>
          <a:p>
            <a:pPr>
              <a:lnSpc>
                <a:spcPct val="8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5400" dirty="0" smtClean="0"/>
          </a:p>
          <a:p>
            <a:pPr algn="ctr">
              <a:buNone/>
            </a:pPr>
            <a:r>
              <a:rPr lang="en-US" sz="5400" dirty="0" smtClean="0"/>
              <a:t>Thank you!</a:t>
            </a:r>
          </a:p>
          <a:p>
            <a:pPr algn="ctr">
              <a:buNone/>
            </a:pPr>
            <a:endParaRPr lang="en-US" sz="5400" dirty="0" smtClean="0"/>
          </a:p>
          <a:p>
            <a:pPr algn="ctr">
              <a:buNone/>
            </a:pPr>
            <a:r>
              <a:rPr lang="en-US" sz="5400" dirty="0" smtClean="0"/>
              <a:t>mgalresearch@gmail.com</a:t>
            </a:r>
          </a:p>
          <a:p>
            <a:pPr algn="ctr">
              <a:buNone/>
            </a:pPr>
            <a:r>
              <a:rPr lang="en-US" sz="5400" dirty="0" smtClean="0"/>
              <a:t>ssrn.com</a:t>
            </a:r>
          </a:p>
          <a:p>
            <a:pPr algn="ctr">
              <a:buNone/>
            </a:pPr>
            <a:endParaRPr lang="he-IL" sz="54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</Words>
  <Application>Microsoft Office PowerPoint</Application>
  <PresentationFormat>Presentazione su schermo (4:3)</PresentationFormat>
  <Paragraphs>89</Paragraphs>
  <Slides>15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Office Theme</vt:lpstr>
      <vt:lpstr>  Competition and Innovation in the Digital Environment  Smart Cities Conference </vt:lpstr>
      <vt:lpstr>Motivation</vt:lpstr>
      <vt:lpstr>Lower Costs of production and supply</vt:lpstr>
      <vt:lpstr>Presentazione standard di PowerPoint</vt:lpstr>
      <vt:lpstr>Regulatory Issues</vt:lpstr>
      <vt:lpstr>The Age of big data</vt:lpstr>
      <vt:lpstr>Presentazione standard di PowerPoint</vt:lpstr>
      <vt:lpstr>Entry barriers</vt:lpstr>
      <vt:lpstr>Regulatory Issues</vt:lpstr>
      <vt:lpstr>Presentazione standard di PowerPoint</vt:lpstr>
      <vt:lpstr>Algorithms and Robo-sellers</vt:lpstr>
      <vt:lpstr>Presentazione standard di PowerPoint</vt:lpstr>
      <vt:lpstr>Regulatory Issues</vt:lpstr>
      <vt:lpstr>Conclusions 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Competition and Innovation in the Digital Environment  Smart Cities Conference </dc:title>
  <dc:creator>Utente</dc:creator>
  <cp:lastModifiedBy>Utente</cp:lastModifiedBy>
  <cp:revision>1</cp:revision>
  <dcterms:modified xsi:type="dcterms:W3CDTF">2016-04-27T08:01:58Z</dcterms:modified>
</cp:coreProperties>
</file>