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9"/>
  </p:notesMasterIdLst>
  <p:sldIdLst>
    <p:sldId id="264" r:id="rId2"/>
    <p:sldId id="258" r:id="rId3"/>
    <p:sldId id="261" r:id="rId4"/>
    <p:sldId id="262" r:id="rId5"/>
    <p:sldId id="263" r:id="rId6"/>
    <p:sldId id="265" r:id="rId7"/>
    <p:sldId id="266" r:id="rId8"/>
    <p:sldId id="277" r:id="rId9"/>
    <p:sldId id="267" r:id="rId10"/>
    <p:sldId id="268" r:id="rId11"/>
    <p:sldId id="271" r:id="rId12"/>
    <p:sldId id="278" r:id="rId13"/>
    <p:sldId id="279" r:id="rId14"/>
    <p:sldId id="280" r:id="rId15"/>
    <p:sldId id="281" r:id="rId16"/>
    <p:sldId id="282" r:id="rId17"/>
    <p:sldId id="283" r:id="rId18"/>
    <p:sldId id="269" r:id="rId19"/>
    <p:sldId id="273" r:id="rId20"/>
    <p:sldId id="274" r:id="rId21"/>
    <p:sldId id="275" r:id="rId22"/>
    <p:sldId id="276" r:id="rId23"/>
    <p:sldId id="257" r:id="rId24"/>
    <p:sldId id="284" r:id="rId25"/>
    <p:sldId id="285" r:id="rId26"/>
    <p:sldId id="286" r:id="rId27"/>
    <p:sldId id="287" r:id="rId28"/>
  </p:sldIdLst>
  <p:sldSz cx="9144000" cy="6858000" type="screen4x3"/>
  <p:notesSz cx="6797675" cy="9926638"/>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61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EF0402E7-0376-43E9-9E1C-E30AC5BD2241}" type="datetimeFigureOut">
              <a:rPr lang="it-IT" smtClean="0"/>
              <a:t>01/02/2018</a:t>
            </a:fld>
            <a:endParaRPr lang="it-IT"/>
          </a:p>
        </p:txBody>
      </p:sp>
      <p:sp>
        <p:nvSpPr>
          <p:cNvPr id="4" name="Segnaposto immagine diapositiva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9EF2699D-A4F2-4375-AABF-91384B0E4ED2}" type="slidenum">
              <a:rPr lang="it-IT" smtClean="0"/>
              <a:t>‹N›</a:t>
            </a:fld>
            <a:endParaRPr lang="it-IT"/>
          </a:p>
        </p:txBody>
      </p:sp>
    </p:spTree>
    <p:extLst>
      <p:ext uri="{BB962C8B-B14F-4D97-AF65-F5344CB8AC3E}">
        <p14:creationId xmlns:p14="http://schemas.microsoft.com/office/powerpoint/2010/main" val="37606790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Tree>
    <p:extLst>
      <p:ext uri="{BB962C8B-B14F-4D97-AF65-F5344CB8AC3E}">
        <p14:creationId xmlns:p14="http://schemas.microsoft.com/office/powerpoint/2010/main" val="23617564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23" name="Rettangolo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ttangolo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ttangolo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ttangolo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ttangolo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ettangolo arrotondato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ettangolo arrotondato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ttangolo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ttangolo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ttangolo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ttangolo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olo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it-IT" smtClean="0"/>
              <a:t>Fare clic per modificare lo stile del titolo</a:t>
            </a:r>
            <a:endParaRPr kumimoji="0" lang="en-US"/>
          </a:p>
        </p:txBody>
      </p:sp>
      <p:sp>
        <p:nvSpPr>
          <p:cNvPr id="9" name="Sottotitolo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a:xfrm>
            <a:off x="6705600" y="4206240"/>
            <a:ext cx="960120" cy="457200"/>
          </a:xfrm>
        </p:spPr>
        <p:txBody>
          <a:bodyPr/>
          <a:lstStyle/>
          <a:p>
            <a:fld id="{49A4F0A2-4287-46E5-9269-6D0960405E96}" type="datetimeFigureOut">
              <a:rPr lang="it-IT" smtClean="0"/>
              <a:t>01/02/2018</a:t>
            </a:fld>
            <a:endParaRPr lang="it-IT"/>
          </a:p>
        </p:txBody>
      </p:sp>
      <p:sp>
        <p:nvSpPr>
          <p:cNvPr id="17" name="Segnaposto piè di pagina 16"/>
          <p:cNvSpPr>
            <a:spLocks noGrp="1"/>
          </p:cNvSpPr>
          <p:nvPr>
            <p:ph type="ftr" sz="quarter" idx="11"/>
          </p:nvPr>
        </p:nvSpPr>
        <p:spPr>
          <a:xfrm>
            <a:off x="5410200" y="4205288"/>
            <a:ext cx="1295400" cy="457200"/>
          </a:xfrm>
        </p:spPr>
        <p:txBody>
          <a:bodyPr/>
          <a:lstStyle/>
          <a:p>
            <a:endParaRPr lang="it-IT"/>
          </a:p>
        </p:txBody>
      </p:sp>
      <p:sp>
        <p:nvSpPr>
          <p:cNvPr id="29" name="Segnaposto numero diapositiva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09455AE7-FA2D-47BF-B3B6-9CB06B2FA694}" type="slidenum">
              <a:rPr lang="it-IT" smtClean="0"/>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49A4F0A2-4287-46E5-9269-6D0960405E96}" type="datetimeFigureOut">
              <a:rPr lang="it-IT" smtClean="0"/>
              <a:t>01/02/2018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9455AE7-FA2D-47BF-B3B6-9CB06B2FA694}" type="slidenum">
              <a:rPr lang="it-IT" smtClean="0"/>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49A4F0A2-4287-46E5-9269-6D0960405E96}" type="datetimeFigureOut">
              <a:rPr lang="it-IT" smtClean="0"/>
              <a:t>01/02/2018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9455AE7-FA2D-47BF-B3B6-9CB06B2FA694}" type="slidenum">
              <a:rPr lang="it-IT" smtClean="0"/>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49A4F0A2-4287-46E5-9269-6D0960405E96}" type="datetimeFigureOut">
              <a:rPr lang="it-IT" smtClean="0"/>
              <a:t>01/02/2018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09455AE7-FA2D-47BF-B3B6-9CB06B2FA694}" type="slidenum">
              <a:rPr lang="it-IT" smtClean="0"/>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381000" y="1143000"/>
            <a:ext cx="8382000" cy="1069848"/>
          </a:xfrm>
        </p:spPr>
        <p:txBody>
          <a:bodyPr anchor="ctr"/>
          <a:lstStyle>
            <a:lvl1pPr>
              <a:defRPr sz="4000" b="0" i="0" cap="none" baseline="0"/>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6" name="Segnaposto data 25"/>
          <p:cNvSpPr>
            <a:spLocks noGrp="1"/>
          </p:cNvSpPr>
          <p:nvPr>
            <p:ph type="dt" sz="half" idx="10"/>
          </p:nvPr>
        </p:nvSpPr>
        <p:spPr/>
        <p:txBody>
          <a:bodyPr rtlCol="0"/>
          <a:lstStyle/>
          <a:p>
            <a:fld id="{49A4F0A2-4287-46E5-9269-6D0960405E96}" type="datetimeFigureOut">
              <a:rPr lang="it-IT" smtClean="0"/>
              <a:t>01/02/2018</a:t>
            </a:fld>
            <a:endParaRPr lang="it-IT"/>
          </a:p>
        </p:txBody>
      </p:sp>
      <p:sp>
        <p:nvSpPr>
          <p:cNvPr id="27" name="Segnaposto numero diapositiva 26"/>
          <p:cNvSpPr>
            <a:spLocks noGrp="1"/>
          </p:cNvSpPr>
          <p:nvPr>
            <p:ph type="sldNum" sz="quarter" idx="11"/>
          </p:nvPr>
        </p:nvSpPr>
        <p:spPr/>
        <p:txBody>
          <a:bodyPr rtlCol="0"/>
          <a:lstStyle/>
          <a:p>
            <a:fld id="{09455AE7-FA2D-47BF-B3B6-9CB06B2FA694}" type="slidenum">
              <a:rPr lang="it-IT" smtClean="0"/>
              <a:t>‹N›</a:t>
            </a:fld>
            <a:endParaRPr lang="it-IT"/>
          </a:p>
        </p:txBody>
      </p:sp>
      <p:sp>
        <p:nvSpPr>
          <p:cNvPr id="28" name="Segnaposto piè di pagina 27"/>
          <p:cNvSpPr>
            <a:spLocks noGrp="1"/>
          </p:cNvSpPr>
          <p:nvPr>
            <p:ph type="ftr" sz="quarter" idx="12"/>
          </p:nvPr>
        </p:nvSpPr>
        <p:spPr/>
        <p:txBody>
          <a:bodyPr rtlCol="0"/>
          <a:lstStyle/>
          <a:p>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a:xfrm>
            <a:off x="6583680" y="612648"/>
            <a:ext cx="957264" cy="457200"/>
          </a:xfrm>
        </p:spPr>
        <p:txBody>
          <a:bodyPr/>
          <a:lstStyle/>
          <a:p>
            <a:fld id="{49A4F0A2-4287-46E5-9269-6D0960405E96}" type="datetimeFigureOut">
              <a:rPr lang="it-IT" smtClean="0"/>
              <a:t>01/02/2018</a:t>
            </a:fld>
            <a:endParaRPr lang="it-IT"/>
          </a:p>
        </p:txBody>
      </p:sp>
      <p:sp>
        <p:nvSpPr>
          <p:cNvPr id="4" name="Segnaposto piè di pagina 3"/>
          <p:cNvSpPr>
            <a:spLocks noGrp="1"/>
          </p:cNvSpPr>
          <p:nvPr>
            <p:ph type="ftr" sz="quarter" idx="11"/>
          </p:nvPr>
        </p:nvSpPr>
        <p:spPr>
          <a:xfrm>
            <a:off x="5257800" y="612648"/>
            <a:ext cx="1325880" cy="457200"/>
          </a:xfrm>
        </p:spPr>
        <p:txBody>
          <a:bodyPr/>
          <a:lstStyle/>
          <a:p>
            <a:endParaRPr lang="it-IT"/>
          </a:p>
        </p:txBody>
      </p:sp>
      <p:sp>
        <p:nvSpPr>
          <p:cNvPr id="5" name="Segnaposto numero diapositiva 4"/>
          <p:cNvSpPr>
            <a:spLocks noGrp="1"/>
          </p:cNvSpPr>
          <p:nvPr>
            <p:ph type="sldNum" sz="quarter" idx="12"/>
          </p:nvPr>
        </p:nvSpPr>
        <p:spPr>
          <a:xfrm>
            <a:off x="8174736" y="2272"/>
            <a:ext cx="762000" cy="365760"/>
          </a:xfrm>
        </p:spPr>
        <p:txBody>
          <a:bodyPr/>
          <a:lstStyle/>
          <a:p>
            <a:fld id="{09455AE7-FA2D-47BF-B3B6-9CB06B2FA694}" type="slidenum">
              <a:rPr lang="it-IT" smtClean="0"/>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49A4F0A2-4287-46E5-9269-6D0960405E96}" type="datetimeFigureOut">
              <a:rPr lang="it-IT" smtClean="0"/>
              <a:t>01/02/2018</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09455AE7-FA2D-47BF-B3B6-9CB06B2FA694}" type="slidenum">
              <a:rPr lang="it-IT" smtClean="0"/>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5353496" y="1101970"/>
            <a:ext cx="3383280" cy="877824"/>
          </a:xfrm>
        </p:spPr>
        <p:txBody>
          <a:bodyPr anchor="b"/>
          <a:lstStyle>
            <a:lvl1pPr algn="l">
              <a:buNone/>
              <a:defRPr sz="1800" b="1"/>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49A4F0A2-4287-46E5-9269-6D0960405E96}" type="datetimeFigureOut">
              <a:rPr lang="it-IT" smtClean="0"/>
              <a:t>01/02/2018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09455AE7-FA2D-47BF-B3B6-9CB06B2FA694}" type="slidenum">
              <a:rPr lang="it-IT" smtClean="0"/>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49A4F0A2-4287-46E5-9269-6D0960405E96}" type="datetimeFigureOut">
              <a:rPr lang="it-IT" smtClean="0"/>
              <a:t>01/02/2018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09455AE7-FA2D-47BF-B3B6-9CB06B2FA694}" type="slidenum">
              <a:rPr lang="it-IT" smtClean="0"/>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49A4F0A2-4287-46E5-9269-6D0960405E96}" type="datetimeFigureOut">
              <a:rPr lang="it-IT" smtClean="0"/>
              <a:t>01/02/2018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9455AE7-FA2D-47BF-B3B6-9CB06B2FA694}" type="slidenum">
              <a:rPr lang="it-IT" smtClean="0"/>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781800" y="1143000"/>
            <a:ext cx="1905000" cy="5486400"/>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1143000"/>
            <a:ext cx="6248400" cy="5486400"/>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49A4F0A2-4287-46E5-9269-6D0960405E96}" type="datetimeFigureOut">
              <a:rPr lang="it-IT" smtClean="0"/>
              <a:t>01/02/2018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9455AE7-FA2D-47BF-B3B6-9CB06B2FA694}" type="slidenum">
              <a:rPr lang="it-IT" smtClean="0"/>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ttangolo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ttangolo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ttangolo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ttangolo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ttangolo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ettangolo arrotondato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ettangolo arrotondato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ttangolo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ttangolo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ttangolo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ttangolo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ttangolo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ttangolo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Segnaposto titolo 21"/>
          <p:cNvSpPr>
            <a:spLocks noGrp="1"/>
          </p:cNvSpPr>
          <p:nvPr>
            <p:ph type="title"/>
          </p:nvPr>
        </p:nvSpPr>
        <p:spPr>
          <a:xfrm>
            <a:off x="457200" y="1143000"/>
            <a:ext cx="8229600" cy="1066800"/>
          </a:xfrm>
          <a:prstGeom prst="rect">
            <a:avLst/>
          </a:prstGeom>
        </p:spPr>
        <p:txBody>
          <a:bodyPr vert="horz" anchor="ctr">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4" name="Segnaposto data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49A4F0A2-4287-46E5-9269-6D0960405E96}" type="datetimeFigureOut">
              <a:rPr lang="it-IT" smtClean="0"/>
              <a:t>01/02/2018</a:t>
            </a:fld>
            <a:endParaRPr lang="it-IT"/>
          </a:p>
        </p:txBody>
      </p:sp>
      <p:sp>
        <p:nvSpPr>
          <p:cNvPr id="3" name="Segnaposto piè di pagina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it-IT"/>
          </a:p>
        </p:txBody>
      </p:sp>
      <p:sp>
        <p:nvSpPr>
          <p:cNvPr id="23" name="Segnaposto numero diapositiva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09455AE7-FA2D-47BF-B3B6-9CB06B2FA694}" type="slidenum">
              <a:rPr lang="it-IT" smtClean="0"/>
              <a:t>‹N›</a:t>
            </a:fld>
            <a:endParaRPr lang="it-IT"/>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tcdlaw.e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ww.dallavedova.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ctrTitle"/>
          </p:nvPr>
        </p:nvSpPr>
        <p:spPr>
          <a:xfrm>
            <a:off x="457200" y="408214"/>
            <a:ext cx="8458200" cy="2732754"/>
          </a:xfrm>
        </p:spPr>
        <p:txBody>
          <a:bodyPr>
            <a:noAutofit/>
          </a:bodyPr>
          <a:lstStyle/>
          <a:p>
            <a:pPr algn="ctr"/>
            <a:r>
              <a:rPr lang="it-IT"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BLOCKCHAIN, DISTRIBUTED LEDGER, CRYPTOVALUTE E SISTEMA DEI </a:t>
            </a:r>
            <a:r>
              <a:rPr lang="it-IT"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PAGAMENTI (prima parte)</a:t>
            </a:r>
            <a:endParaRPr lang="it-IT"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4" name="Sottotitolo 3"/>
          <p:cNvSpPr>
            <a:spLocks noGrp="1"/>
          </p:cNvSpPr>
          <p:nvPr>
            <p:ph type="subTitle" idx="1"/>
          </p:nvPr>
        </p:nvSpPr>
        <p:spPr>
          <a:xfrm>
            <a:off x="1562473" y="4217896"/>
            <a:ext cx="6172200" cy="1550768"/>
          </a:xfrm>
        </p:spPr>
        <p:txBody>
          <a:bodyPr>
            <a:normAutofit fontScale="70000" lnSpcReduction="20000"/>
          </a:bodyPr>
          <a:lstStyle/>
          <a:p>
            <a:pPr algn="ctr"/>
            <a:r>
              <a:rPr lang="it-IT" sz="3800" b="1" dirty="0">
                <a:latin typeface="Arial Black" panose="020B0A04020102020204" pitchFamily="34" charset="0"/>
              </a:rPr>
              <a:t>ASSICURAZIONE E NUOVE TECNOLOGIE</a:t>
            </a:r>
          </a:p>
          <a:p>
            <a:pPr algn="ctr"/>
            <a:r>
              <a:rPr lang="it-IT" sz="3800" b="1" dirty="0">
                <a:latin typeface="Arial Black" panose="020B0A04020102020204" pitchFamily="34" charset="0"/>
              </a:rPr>
              <a:t>02.02.2018 - FIRENZE</a:t>
            </a:r>
          </a:p>
          <a:p>
            <a:pPr algn="ctr"/>
            <a:r>
              <a:rPr lang="it-IT" sz="3800" b="1" dirty="0">
                <a:latin typeface="Arial Black" panose="020B0A04020102020204" pitchFamily="34" charset="0"/>
              </a:rPr>
              <a:t>AIDA </a:t>
            </a:r>
          </a:p>
          <a:p>
            <a:pPr algn="ctr"/>
            <a:endParaRPr lang="it-IT" sz="2800" b="1" dirty="0">
              <a:latin typeface="Arial Black" panose="020B0A04020102020204" pitchFamily="34" charset="0"/>
            </a:endParaRPr>
          </a:p>
        </p:txBody>
      </p:sp>
      <p:sp>
        <p:nvSpPr>
          <p:cNvPr id="5" name="Segnaposto piè di pagina 4"/>
          <p:cNvSpPr>
            <a:spLocks noGrp="1"/>
          </p:cNvSpPr>
          <p:nvPr>
            <p:ph type="ftr" sz="quarter" idx="11"/>
          </p:nvPr>
        </p:nvSpPr>
        <p:spPr>
          <a:xfrm>
            <a:off x="7848600" y="6403662"/>
            <a:ext cx="1295400" cy="457200"/>
          </a:xfrm>
        </p:spPr>
        <p:txBody>
          <a:bodyPr/>
          <a:lstStyle/>
          <a:p>
            <a:r>
              <a:rPr lang="en-US" sz="2000" dirty="0" smtClean="0">
                <a:latin typeface="Arial" panose="020B0604020202020204" pitchFamily="34" charset="0"/>
                <a:cs typeface="Arial" panose="020B0604020202020204" pitchFamily="34" charset="0"/>
              </a:rPr>
              <a:t>1/30</a:t>
            </a:r>
            <a:endParaRPr lang="en-US" dirty="0">
              <a:latin typeface="Arial" panose="020B0604020202020204" pitchFamily="34" charset="0"/>
              <a:cs typeface="Arial" panose="020B0604020202020204" pitchFamily="34" charset="0"/>
            </a:endParaRPr>
          </a:p>
        </p:txBody>
      </p:sp>
      <p:sp>
        <p:nvSpPr>
          <p:cNvPr id="8" name="Rettangolo 7"/>
          <p:cNvSpPr/>
          <p:nvPr/>
        </p:nvSpPr>
        <p:spPr>
          <a:xfrm>
            <a:off x="1" y="6490516"/>
            <a:ext cx="2980303" cy="400110"/>
          </a:xfrm>
          <a:prstGeom prst="rect">
            <a:avLst/>
          </a:prstGeom>
        </p:spPr>
        <p:txBody>
          <a:bodyPr wrap="none">
            <a:spAutoFit/>
          </a:bodyPr>
          <a:lstStyle/>
          <a:p>
            <a:r>
              <a:rPr lang="it-IT" sz="2000" dirty="0">
                <a:latin typeface="Arial" panose="020B0604020202020204" pitchFamily="34" charset="0"/>
                <a:cs typeface="Arial" panose="020B0604020202020204" pitchFamily="34" charset="0"/>
              </a:rPr>
              <a:t>riproduzione riservata © </a:t>
            </a:r>
            <a:endParaRPr lang="it-IT" dirty="0">
              <a:latin typeface="Arial" panose="020B0604020202020204" pitchFamily="34" charset="0"/>
              <a:cs typeface="Arial" panose="020B0604020202020204" pitchFamily="34" charset="0"/>
            </a:endParaRPr>
          </a:p>
        </p:txBody>
      </p:sp>
      <p:sp>
        <p:nvSpPr>
          <p:cNvPr id="11" name="Sottotitolo 2"/>
          <p:cNvSpPr txBox="1">
            <a:spLocks/>
          </p:cNvSpPr>
          <p:nvPr/>
        </p:nvSpPr>
        <p:spPr>
          <a:xfrm>
            <a:off x="88285" y="5644163"/>
            <a:ext cx="3471863" cy="1046408"/>
          </a:xfrm>
          <a:prstGeom prst="rect">
            <a:avLst/>
          </a:prstGeom>
        </p:spPr>
        <p:txBody>
          <a:bodyPr vert="horz">
            <a:normAutofit/>
          </a:bodyPr>
          <a:lstStyle>
            <a:lvl1pPr marL="64008" indent="0" algn="l" rtl="0" eaLnBrk="1" latinLnBrk="0" hangingPunct="1">
              <a:spcBef>
                <a:spcPts val="300"/>
              </a:spcBef>
              <a:buClr>
                <a:schemeClr val="accent3"/>
              </a:buClr>
              <a:buFont typeface="Georgia"/>
              <a:buNone/>
              <a:defRPr kumimoji="0" sz="2400" kern="1200">
                <a:solidFill>
                  <a:schemeClr val="tx2"/>
                </a:solidFill>
                <a:latin typeface="+mn-lt"/>
                <a:ea typeface="+mn-ea"/>
                <a:cs typeface="+mn-cs"/>
              </a:defRPr>
            </a:lvl1pPr>
            <a:lvl2pPr marL="457200" indent="0" algn="ctr" rtl="0" eaLnBrk="1" latinLnBrk="0" hangingPunct="1">
              <a:spcBef>
                <a:spcPts val="300"/>
              </a:spcBef>
              <a:buClr>
                <a:schemeClr val="accent2"/>
              </a:buClr>
              <a:buFont typeface="Georgia"/>
              <a:buNone/>
              <a:defRPr kumimoji="0" sz="2600" kern="1200">
                <a:solidFill>
                  <a:schemeClr val="accent2"/>
                </a:solidFill>
                <a:latin typeface="+mn-lt"/>
                <a:ea typeface="+mn-ea"/>
                <a:cs typeface="+mn-cs"/>
              </a:defRPr>
            </a:lvl2pPr>
            <a:lvl3pPr marL="914400" indent="0" algn="ctr" rtl="0" eaLnBrk="1" latinLnBrk="0" hangingPunct="1">
              <a:spcBef>
                <a:spcPts val="300"/>
              </a:spcBef>
              <a:buClr>
                <a:schemeClr val="accent1"/>
              </a:buClr>
              <a:buFont typeface="Wingdings 2"/>
              <a:buNone/>
              <a:defRPr kumimoji="0" sz="2400" kern="1200">
                <a:solidFill>
                  <a:schemeClr val="accent1"/>
                </a:solidFill>
                <a:latin typeface="+mn-lt"/>
                <a:ea typeface="+mn-ea"/>
                <a:cs typeface="+mn-cs"/>
              </a:defRPr>
            </a:lvl3pPr>
            <a:lvl4pPr marL="1371600" indent="0" algn="ctr" rtl="0" eaLnBrk="1" latinLnBrk="0" hangingPunct="1">
              <a:spcBef>
                <a:spcPts val="300"/>
              </a:spcBef>
              <a:buClr>
                <a:schemeClr val="accent1"/>
              </a:buClr>
              <a:buFont typeface="Wingdings 2"/>
              <a:buNone/>
              <a:defRPr kumimoji="0" sz="2200" kern="1200">
                <a:solidFill>
                  <a:schemeClr val="accent1"/>
                </a:solidFill>
                <a:latin typeface="+mn-lt"/>
                <a:ea typeface="+mn-ea"/>
                <a:cs typeface="+mn-cs"/>
              </a:defRPr>
            </a:lvl4pPr>
            <a:lvl5pPr marL="1828800" indent="0" algn="ctr" rtl="0" eaLnBrk="1" latinLnBrk="0" hangingPunct="1">
              <a:spcBef>
                <a:spcPts val="300"/>
              </a:spcBef>
              <a:buClr>
                <a:schemeClr val="accent3"/>
              </a:buClr>
              <a:buFont typeface="Georgia"/>
              <a:buNone/>
              <a:defRPr kumimoji="0" sz="2000" kern="1200">
                <a:solidFill>
                  <a:schemeClr val="accent3"/>
                </a:solidFill>
                <a:latin typeface="+mn-lt"/>
                <a:ea typeface="+mn-ea"/>
                <a:cs typeface="+mn-cs"/>
              </a:defRPr>
            </a:lvl5pPr>
            <a:lvl6pPr marL="2286000" indent="0" algn="ctr" rtl="0" eaLnBrk="1" latinLnBrk="0" hangingPunct="1">
              <a:spcBef>
                <a:spcPts val="300"/>
              </a:spcBef>
              <a:buClr>
                <a:schemeClr val="accent3"/>
              </a:buClr>
              <a:buFont typeface="Georgia"/>
              <a:buNone/>
              <a:defRPr kumimoji="0" sz="1800" kern="1200">
                <a:solidFill>
                  <a:schemeClr val="accent3"/>
                </a:solidFill>
                <a:latin typeface="+mn-lt"/>
                <a:ea typeface="+mn-ea"/>
                <a:cs typeface="+mn-cs"/>
              </a:defRPr>
            </a:lvl6pPr>
            <a:lvl7pPr marL="2743200" indent="0" algn="ctr" rtl="0" eaLnBrk="1" latinLnBrk="0" hangingPunct="1">
              <a:spcBef>
                <a:spcPts val="300"/>
              </a:spcBef>
              <a:buClr>
                <a:schemeClr val="accent3"/>
              </a:buClr>
              <a:buFont typeface="Georgia"/>
              <a:buNone/>
              <a:defRPr kumimoji="0" sz="1600" kern="1200">
                <a:solidFill>
                  <a:schemeClr val="accent3"/>
                </a:solidFill>
                <a:latin typeface="+mn-lt"/>
                <a:ea typeface="+mn-ea"/>
                <a:cs typeface="+mn-cs"/>
              </a:defRPr>
            </a:lvl7pPr>
            <a:lvl8pPr marL="3200400" indent="0" algn="ctr" rtl="0" eaLnBrk="1" latinLnBrk="0" hangingPunct="1">
              <a:spcBef>
                <a:spcPts val="300"/>
              </a:spcBef>
              <a:buClr>
                <a:schemeClr val="accent3"/>
              </a:buClr>
              <a:buFont typeface="Georgia"/>
              <a:buNone/>
              <a:defRPr kumimoji="0" sz="1500" kern="1200">
                <a:solidFill>
                  <a:schemeClr val="accent3"/>
                </a:solidFill>
                <a:latin typeface="+mn-lt"/>
                <a:ea typeface="+mn-ea"/>
                <a:cs typeface="+mn-cs"/>
              </a:defRPr>
            </a:lvl8pPr>
            <a:lvl9pPr marL="3657600" indent="0" algn="ctr" rtl="0" eaLnBrk="1" latinLnBrk="0" hangingPunct="1">
              <a:spcBef>
                <a:spcPts val="300"/>
              </a:spcBef>
              <a:buClr>
                <a:schemeClr val="accent3"/>
              </a:buClr>
              <a:buFont typeface="Georgia"/>
              <a:buNone/>
              <a:defRPr kumimoji="0" sz="1400" kern="1200" baseline="0">
                <a:solidFill>
                  <a:schemeClr val="accent3"/>
                </a:solidFill>
                <a:latin typeface="+mn-lt"/>
                <a:ea typeface="+mn-ea"/>
                <a:cs typeface="+mn-cs"/>
              </a:defRPr>
            </a:lvl9pPr>
          </a:lstStyle>
          <a:p>
            <a:pPr algn="ctr" defTabSz="914400">
              <a:spcBef>
                <a:spcPts val="0"/>
              </a:spcBef>
            </a:pPr>
            <a:r>
              <a:rPr lang="it-IT"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Francesco D’Angelo  </a:t>
            </a:r>
          </a:p>
          <a:p>
            <a:pPr algn="ctr" defTabSz="914400">
              <a:spcBef>
                <a:spcPts val="0"/>
              </a:spcBef>
            </a:pPr>
            <a:r>
              <a:rPr lang="it-IT" dirty="0">
                <a:effectLst>
                  <a:outerShdw blurRad="38100" dist="38100" dir="2700000" algn="tl">
                    <a:srgbClr val="000000">
                      <a:alpha val="43137"/>
                    </a:srgbClr>
                  </a:outerShdw>
                </a:effectLst>
                <a:latin typeface="Arial" panose="020B0604020202020204" pitchFamily="34" charset="0"/>
                <a:cs typeface="Arial" panose="020B0604020202020204" pitchFamily="34" charset="0"/>
                <a:hlinkClick r:id="rId3"/>
              </a:rPr>
              <a:t>www.tcdlaw.eu</a:t>
            </a:r>
            <a:endParaRPr lang="it-IT"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defTabSz="914400"/>
            <a:endParaRPr lang="it-IT" dirty="0">
              <a:effectLst>
                <a:outerShdw blurRad="38100" dist="38100" dir="2700000" algn="tl">
                  <a:srgbClr val="000000">
                    <a:alpha val="43137"/>
                  </a:srgbClr>
                </a:outerShdw>
              </a:effectLst>
            </a:endParaRPr>
          </a:p>
        </p:txBody>
      </p:sp>
      <p:sp>
        <p:nvSpPr>
          <p:cNvPr id="12" name="Rettangolo 11"/>
          <p:cNvSpPr/>
          <p:nvPr/>
        </p:nvSpPr>
        <p:spPr>
          <a:xfrm>
            <a:off x="4909360" y="5618148"/>
            <a:ext cx="4572000" cy="830997"/>
          </a:xfrm>
          <a:prstGeom prst="rect">
            <a:avLst/>
          </a:prstGeom>
        </p:spPr>
        <p:txBody>
          <a:bodyPr>
            <a:spAutoFit/>
          </a:bodyPr>
          <a:lstStyle/>
          <a:p>
            <a:pPr lvl="0" algn="ctr" defTabSz="914400"/>
            <a:r>
              <a:rPr lang="it-IT" sz="2400" dirty="0">
                <a:solidFill>
                  <a:schemeClr val="tx2"/>
                </a:solidFill>
                <a:effectLst>
                  <a:outerShdw blurRad="50800" dist="38100" dir="2700000" algn="tl" rotWithShape="0">
                    <a:srgbClr val="000000">
                      <a:alpha val="48000"/>
                    </a:srgbClr>
                  </a:outerShdw>
                </a:effectLst>
              </a:rPr>
              <a:t>      </a:t>
            </a:r>
            <a:r>
              <a:rPr lang="it-IT" sz="2400" dirty="0">
                <a:solidFill>
                  <a:schemeClr val="tx2"/>
                </a:solidFill>
                <a:effectLst>
                  <a:outerShdw blurRad="50800" dist="38100" dir="2700000" algn="tl" rotWithShape="0">
                    <a:srgbClr val="000000">
                      <a:alpha val="48000"/>
                    </a:srgbClr>
                  </a:outerShdw>
                </a:effectLst>
                <a:latin typeface="Arial" panose="020B0604020202020204" pitchFamily="34" charset="0"/>
                <a:cs typeface="Arial" panose="020B0604020202020204" pitchFamily="34" charset="0"/>
              </a:rPr>
              <a:t>Marco Dalla Vedova </a:t>
            </a:r>
            <a:r>
              <a:rPr lang="it-IT" sz="2400" dirty="0">
                <a:latin typeface="Arial" panose="020B0604020202020204" pitchFamily="34" charset="0"/>
                <a:cs typeface="Arial" panose="020B0604020202020204" pitchFamily="34" charset="0"/>
              </a:rPr>
              <a:t> </a:t>
            </a:r>
            <a:r>
              <a:rPr lang="it-IT" sz="2400" dirty="0">
                <a:solidFill>
                  <a:prstClr val="white"/>
                </a:solidFill>
                <a:latin typeface="Arial" panose="020B0604020202020204" pitchFamily="34" charset="0"/>
                <a:cs typeface="Arial" panose="020B0604020202020204" pitchFamily="34" charset="0"/>
              </a:rPr>
              <a:t>©</a:t>
            </a:r>
            <a:endParaRPr lang="it-IT" sz="2400" dirty="0">
              <a:solidFill>
                <a:prstClr val="white"/>
              </a:solidFill>
              <a:effectLst>
                <a:outerShdw blurRad="50800" dist="38100" dir="2700000" algn="tl" rotWithShape="0">
                  <a:srgbClr val="000000">
                    <a:alpha val="48000"/>
                  </a:srgbClr>
                </a:outerShdw>
              </a:effectLst>
              <a:latin typeface="Arial" panose="020B0604020202020204" pitchFamily="34" charset="0"/>
              <a:cs typeface="Arial" panose="020B0604020202020204" pitchFamily="34" charset="0"/>
            </a:endParaRPr>
          </a:p>
          <a:p>
            <a:pPr lvl="0" algn="ctr" defTabSz="914400"/>
            <a:r>
              <a:rPr lang="it-IT" sz="2400" dirty="0">
                <a:solidFill>
                  <a:prstClr val="white"/>
                </a:solidFill>
                <a:effectLst>
                  <a:outerShdw blurRad="50800" dist="38100" dir="2700000" algn="tl" rotWithShape="0">
                    <a:srgbClr val="000000">
                      <a:alpha val="48000"/>
                    </a:srgbClr>
                  </a:outerShdw>
                </a:effectLst>
                <a:latin typeface="Arial" panose="020B0604020202020204" pitchFamily="34" charset="0"/>
                <a:cs typeface="Arial" panose="020B0604020202020204" pitchFamily="34" charset="0"/>
                <a:hlinkClick r:id="rId4"/>
              </a:rPr>
              <a:t>www.dallavedova.com</a:t>
            </a:r>
            <a:r>
              <a:rPr lang="it-IT" sz="2400" dirty="0">
                <a:solidFill>
                  <a:prstClr val="white"/>
                </a:solidFill>
                <a:effectLst>
                  <a:outerShdw blurRad="50800" dist="38100" dir="2700000" algn="tl" rotWithShape="0">
                    <a:srgbClr val="000000">
                      <a:alpha val="48000"/>
                    </a:srgbClr>
                  </a:outerShdw>
                </a:effectLst>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2711159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980728"/>
            <a:ext cx="8229600" cy="720080"/>
          </a:xfrm>
        </p:spPr>
        <p:txBody>
          <a:bodyPr>
            <a:normAutofit/>
          </a:bodyPr>
          <a:lstStyle/>
          <a:p>
            <a:r>
              <a:rPr lang="it-IT" sz="3600" dirty="0" smtClean="0"/>
              <a:t>Introduzione</a:t>
            </a:r>
            <a:endParaRPr lang="it-IT" sz="3600" dirty="0"/>
          </a:p>
        </p:txBody>
      </p:sp>
      <p:sp>
        <p:nvSpPr>
          <p:cNvPr id="3" name="Segnaposto contenuto 2"/>
          <p:cNvSpPr>
            <a:spLocks noGrp="1"/>
          </p:cNvSpPr>
          <p:nvPr>
            <p:ph idx="1"/>
          </p:nvPr>
        </p:nvSpPr>
        <p:spPr>
          <a:xfrm>
            <a:off x="467544" y="1916832"/>
            <a:ext cx="8229600" cy="4320480"/>
          </a:xfrm>
        </p:spPr>
        <p:txBody>
          <a:bodyPr>
            <a:normAutofit fontScale="77500" lnSpcReduction="20000"/>
          </a:bodyPr>
          <a:lstStyle/>
          <a:p>
            <a:pPr algn="just"/>
            <a:r>
              <a:rPr lang="it-IT" b="1" dirty="0"/>
              <a:t>1.</a:t>
            </a:r>
            <a:r>
              <a:rPr lang="it-IT" dirty="0"/>
              <a:t> </a:t>
            </a:r>
            <a:r>
              <a:rPr lang="it-IT" u="sng" dirty="0"/>
              <a:t>Difficoltà di orientamento</a:t>
            </a:r>
            <a:r>
              <a:rPr lang="it-IT" dirty="0"/>
              <a:t> nel mondo delle monete, dei sistemi, servizi e strumenti di pagamento.</a:t>
            </a:r>
          </a:p>
          <a:p>
            <a:pPr algn="just"/>
            <a:r>
              <a:rPr lang="it-IT" dirty="0" smtClean="0"/>
              <a:t>Varie ragioni: </a:t>
            </a:r>
            <a:endParaRPr lang="it-IT" dirty="0"/>
          </a:p>
          <a:p>
            <a:pPr algn="just"/>
            <a:r>
              <a:rPr lang="it-IT" dirty="0"/>
              <a:t>i) la </a:t>
            </a:r>
            <a:r>
              <a:rPr lang="it-IT" u="sng" dirty="0"/>
              <a:t>crescente complessità tecnica</a:t>
            </a:r>
            <a:r>
              <a:rPr lang="it-IT" dirty="0"/>
              <a:t>, </a:t>
            </a:r>
            <a:r>
              <a:rPr lang="it-IT" dirty="0" smtClean="0"/>
              <a:t>conseguenza </a:t>
            </a:r>
            <a:r>
              <a:rPr lang="it-IT" dirty="0"/>
              <a:t>del progresso tecnologico, dello sviluppo delle transazioni a distanza e on line, delle sempre più avvertite necessità di svolgere qualsivoglia operazione “in tempo reale” (pena una crescente insoddisfazione), e con margini di sicurezza crescenti o comunque adeguati al crescere della criminalità informatica;</a:t>
            </a:r>
          </a:p>
          <a:p>
            <a:pPr algn="just"/>
            <a:r>
              <a:rPr lang="it-IT" dirty="0"/>
              <a:t>ii) la difficoltà di inquadrare la rapidissima evoluzione tecnologica entro </a:t>
            </a:r>
            <a:r>
              <a:rPr lang="it-IT" u="sng" dirty="0"/>
              <a:t>schemi giuridici sufficientemente certi e </a:t>
            </a:r>
            <a:r>
              <a:rPr lang="it-IT" u="sng" dirty="0" smtClean="0"/>
              <a:t>definiti</a:t>
            </a:r>
            <a:r>
              <a:rPr lang="it-IT" dirty="0"/>
              <a:t> </a:t>
            </a:r>
            <a:r>
              <a:rPr lang="it-IT" dirty="0" smtClean="0"/>
              <a:t>(difficoltà </a:t>
            </a:r>
            <a:r>
              <a:rPr lang="it-IT" dirty="0"/>
              <a:t>intrinseche </a:t>
            </a:r>
            <a:r>
              <a:rPr lang="it-IT" dirty="0" smtClean="0"/>
              <a:t>legate </a:t>
            </a:r>
            <a:r>
              <a:rPr lang="it-IT" dirty="0"/>
              <a:t>alla dematerializzazione del contratto e della </a:t>
            </a:r>
            <a:r>
              <a:rPr lang="it-IT" dirty="0" smtClean="0"/>
              <a:t>moneta, difficile regolamentazione ad opera di singolo ordinamento) </a:t>
            </a:r>
            <a:endParaRPr lang="it-IT" dirty="0"/>
          </a:p>
          <a:p>
            <a:pPr algn="just"/>
            <a:endParaRPr lang="it-IT" dirty="0"/>
          </a:p>
        </p:txBody>
      </p:sp>
    </p:spTree>
    <p:extLst>
      <p:ext uri="{BB962C8B-B14F-4D97-AF65-F5344CB8AC3E}">
        <p14:creationId xmlns:p14="http://schemas.microsoft.com/office/powerpoint/2010/main" val="41860817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600" dirty="0" smtClean="0"/>
              <a:t>La moneta</a:t>
            </a:r>
            <a:endParaRPr lang="it-IT" sz="3600" dirty="0"/>
          </a:p>
        </p:txBody>
      </p:sp>
      <p:sp>
        <p:nvSpPr>
          <p:cNvPr id="3" name="Segnaposto contenuto 2"/>
          <p:cNvSpPr>
            <a:spLocks noGrp="1"/>
          </p:cNvSpPr>
          <p:nvPr>
            <p:ph idx="1"/>
          </p:nvPr>
        </p:nvSpPr>
        <p:spPr/>
        <p:txBody>
          <a:bodyPr>
            <a:normAutofit lnSpcReduction="10000"/>
          </a:bodyPr>
          <a:lstStyle/>
          <a:p>
            <a:pPr algn="just"/>
            <a:r>
              <a:rPr lang="it-IT" dirty="0" smtClean="0"/>
              <a:t>Le funzioni della moneta: </a:t>
            </a:r>
          </a:p>
          <a:p>
            <a:pPr lvl="1" algn="just"/>
            <a:r>
              <a:rPr lang="it-IT" dirty="0" smtClean="0"/>
              <a:t>i) mezzo di scambio; </a:t>
            </a:r>
          </a:p>
          <a:p>
            <a:pPr lvl="1" algn="just"/>
            <a:r>
              <a:rPr lang="it-IT" dirty="0" smtClean="0"/>
              <a:t>ii) unità di conto; </a:t>
            </a:r>
          </a:p>
          <a:p>
            <a:pPr lvl="1" algn="just"/>
            <a:r>
              <a:rPr lang="it-IT" dirty="0" smtClean="0"/>
              <a:t>iii) riserva di valore</a:t>
            </a:r>
          </a:p>
          <a:p>
            <a:pPr algn="just"/>
            <a:r>
              <a:rPr lang="it-IT" dirty="0" smtClean="0"/>
              <a:t>Dalla moneta-merce (valore intrinseco) alla moneta-segno (debito dell’emittente, generalmente accettato come mezzo di pagamento</a:t>
            </a:r>
          </a:p>
          <a:p>
            <a:pPr algn="just"/>
            <a:r>
              <a:rPr lang="it-IT" dirty="0" smtClean="0"/>
              <a:t>Moneta-segno: i) moneta legale; ii) moneta scritturale</a:t>
            </a:r>
          </a:p>
          <a:p>
            <a:pPr algn="just"/>
            <a:endParaRPr lang="it-IT" dirty="0" smtClean="0"/>
          </a:p>
          <a:p>
            <a:pPr algn="just"/>
            <a:endParaRPr lang="it-IT" dirty="0"/>
          </a:p>
        </p:txBody>
      </p:sp>
    </p:spTree>
    <p:extLst>
      <p:ext uri="{BB962C8B-B14F-4D97-AF65-F5344CB8AC3E}">
        <p14:creationId xmlns:p14="http://schemas.microsoft.com/office/powerpoint/2010/main" val="5966563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600" dirty="0" smtClean="0"/>
              <a:t>La moneta legale</a:t>
            </a:r>
            <a:endParaRPr lang="it-IT" sz="3600" dirty="0"/>
          </a:p>
        </p:txBody>
      </p:sp>
      <p:sp>
        <p:nvSpPr>
          <p:cNvPr id="3" name="Segnaposto contenuto 2"/>
          <p:cNvSpPr>
            <a:spLocks noGrp="1"/>
          </p:cNvSpPr>
          <p:nvPr>
            <p:ph idx="1"/>
          </p:nvPr>
        </p:nvSpPr>
        <p:spPr/>
        <p:txBody>
          <a:bodyPr>
            <a:normAutofit/>
          </a:bodyPr>
          <a:lstStyle/>
          <a:p>
            <a:pPr algn="just"/>
            <a:r>
              <a:rPr lang="it-IT" dirty="0" smtClean="0"/>
              <a:t>Moneta legale: banconote e monete metalliche emesse dalla banca centrale (o da un sistema di banche centrali) sono passività patrimoniali dotate di potere liberatorio</a:t>
            </a:r>
          </a:p>
          <a:p>
            <a:pPr algn="just"/>
            <a:r>
              <a:rPr lang="it-IT" dirty="0" smtClean="0"/>
              <a:t>Art. 1277 cod. civ.: potere di estinzione delle obbligazioni pecuniarie – non </a:t>
            </a:r>
            <a:r>
              <a:rPr lang="it-IT" dirty="0" err="1" smtClean="0"/>
              <a:t>rifiutabilità</a:t>
            </a:r>
            <a:endParaRPr lang="it-IT" dirty="0" smtClean="0"/>
          </a:p>
          <a:p>
            <a:pPr algn="just"/>
            <a:endParaRPr lang="it-IT" dirty="0" smtClean="0"/>
          </a:p>
          <a:p>
            <a:pPr algn="just"/>
            <a:endParaRPr lang="it-IT" dirty="0"/>
          </a:p>
        </p:txBody>
      </p:sp>
    </p:spTree>
    <p:extLst>
      <p:ext uri="{BB962C8B-B14F-4D97-AF65-F5344CB8AC3E}">
        <p14:creationId xmlns:p14="http://schemas.microsoft.com/office/powerpoint/2010/main" val="11285693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600" dirty="0" smtClean="0"/>
              <a:t>La moneta scritturale</a:t>
            </a:r>
            <a:endParaRPr lang="it-IT" sz="3600" dirty="0"/>
          </a:p>
        </p:txBody>
      </p:sp>
      <p:sp>
        <p:nvSpPr>
          <p:cNvPr id="3" name="Segnaposto contenuto 2"/>
          <p:cNvSpPr>
            <a:spLocks noGrp="1"/>
          </p:cNvSpPr>
          <p:nvPr>
            <p:ph idx="1"/>
          </p:nvPr>
        </p:nvSpPr>
        <p:spPr/>
        <p:txBody>
          <a:bodyPr>
            <a:normAutofit/>
          </a:bodyPr>
          <a:lstStyle/>
          <a:p>
            <a:pPr algn="just"/>
            <a:r>
              <a:rPr lang="it-IT" dirty="0" smtClean="0"/>
              <a:t>Moneta scritturale: debiti delle banche/depositi</a:t>
            </a:r>
          </a:p>
          <a:p>
            <a:pPr algn="just"/>
            <a:r>
              <a:rPr lang="it-IT" dirty="0" smtClean="0"/>
              <a:t>Circolazione su base fiduciaria (la fiducia nella capacità delle banche di assicurare la conversione del debito in un corrispondente importo in moneta legale)</a:t>
            </a:r>
          </a:p>
          <a:p>
            <a:pPr algn="just"/>
            <a:r>
              <a:rPr lang="it-IT" dirty="0" smtClean="0"/>
              <a:t>Alla base vi è la movimentazione di depositi in denaro articolata secondo vari strumenti ed in varie forme</a:t>
            </a:r>
          </a:p>
          <a:p>
            <a:pPr algn="just"/>
            <a:r>
              <a:rPr lang="it-IT" dirty="0" smtClean="0"/>
              <a:t>Art. 1197 cod. civ.: consenso del creditore</a:t>
            </a:r>
          </a:p>
          <a:p>
            <a:pPr algn="just"/>
            <a:endParaRPr lang="it-IT" dirty="0" smtClean="0"/>
          </a:p>
          <a:p>
            <a:pPr algn="just"/>
            <a:endParaRPr lang="it-IT" dirty="0"/>
          </a:p>
        </p:txBody>
      </p:sp>
    </p:spTree>
    <p:extLst>
      <p:ext uri="{BB962C8B-B14F-4D97-AF65-F5344CB8AC3E}">
        <p14:creationId xmlns:p14="http://schemas.microsoft.com/office/powerpoint/2010/main" val="37234013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980728"/>
            <a:ext cx="8229600" cy="1066800"/>
          </a:xfrm>
        </p:spPr>
        <p:txBody>
          <a:bodyPr>
            <a:normAutofit/>
          </a:bodyPr>
          <a:lstStyle/>
          <a:p>
            <a:r>
              <a:rPr lang="it-IT" sz="3600" dirty="0" smtClean="0"/>
              <a:t>Fiducia e moneta</a:t>
            </a:r>
            <a:endParaRPr lang="it-IT" sz="3600" dirty="0"/>
          </a:p>
        </p:txBody>
      </p:sp>
      <p:sp>
        <p:nvSpPr>
          <p:cNvPr id="3" name="Segnaposto contenuto 2"/>
          <p:cNvSpPr>
            <a:spLocks noGrp="1"/>
          </p:cNvSpPr>
          <p:nvPr>
            <p:ph idx="1"/>
          </p:nvPr>
        </p:nvSpPr>
        <p:spPr/>
        <p:txBody>
          <a:bodyPr>
            <a:normAutofit lnSpcReduction="10000"/>
          </a:bodyPr>
          <a:lstStyle/>
          <a:p>
            <a:pPr marL="109728" indent="0" algn="just">
              <a:buNone/>
            </a:pPr>
            <a:r>
              <a:rPr lang="it-IT" dirty="0" smtClean="0"/>
              <a:t>In tutti i casi, minimo comune denominatore:</a:t>
            </a:r>
          </a:p>
          <a:p>
            <a:pPr algn="just"/>
            <a:r>
              <a:rPr lang="it-IT" dirty="0" smtClean="0"/>
              <a:t>Fiducia verso le banche e/o verso lo stato emittente la moneta legale</a:t>
            </a:r>
          </a:p>
          <a:p>
            <a:pPr algn="just"/>
            <a:r>
              <a:rPr lang="it-IT" dirty="0" smtClean="0"/>
              <a:t>In tanto il sistema funziona in quanto alla base vi sia </a:t>
            </a:r>
          </a:p>
          <a:p>
            <a:pPr lvl="1" algn="just"/>
            <a:r>
              <a:rPr lang="it-IT" dirty="0" smtClean="0"/>
              <a:t>La fiducia verso le banche, ritenute tali da poter in ogni momento convertire la moneta scritturale in legale</a:t>
            </a:r>
          </a:p>
          <a:p>
            <a:pPr lvl="1" algn="just"/>
            <a:r>
              <a:rPr lang="it-IT" dirty="0" smtClean="0"/>
              <a:t>In ultima analisi la fiducia verso lo Stato che batte moneta</a:t>
            </a:r>
          </a:p>
          <a:p>
            <a:pPr algn="just"/>
            <a:endParaRPr lang="it-IT" dirty="0" smtClean="0"/>
          </a:p>
          <a:p>
            <a:pPr algn="just"/>
            <a:endParaRPr lang="it-IT" dirty="0" smtClean="0"/>
          </a:p>
          <a:p>
            <a:pPr algn="just"/>
            <a:endParaRPr lang="it-IT" dirty="0"/>
          </a:p>
        </p:txBody>
      </p:sp>
    </p:spTree>
    <p:extLst>
      <p:ext uri="{BB962C8B-B14F-4D97-AF65-F5344CB8AC3E}">
        <p14:creationId xmlns:p14="http://schemas.microsoft.com/office/powerpoint/2010/main" val="39533804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980728"/>
            <a:ext cx="8229600" cy="1066800"/>
          </a:xfrm>
        </p:spPr>
        <p:txBody>
          <a:bodyPr>
            <a:normAutofit/>
          </a:bodyPr>
          <a:lstStyle/>
          <a:p>
            <a:r>
              <a:rPr lang="it-IT" sz="3600" dirty="0" smtClean="0"/>
              <a:t>Fiducia e moneta</a:t>
            </a:r>
            <a:endParaRPr lang="it-IT" sz="3600" dirty="0"/>
          </a:p>
        </p:txBody>
      </p:sp>
      <p:sp>
        <p:nvSpPr>
          <p:cNvPr id="3" name="Segnaposto contenuto 2"/>
          <p:cNvSpPr>
            <a:spLocks noGrp="1"/>
          </p:cNvSpPr>
          <p:nvPr>
            <p:ph idx="1"/>
          </p:nvPr>
        </p:nvSpPr>
        <p:spPr/>
        <p:txBody>
          <a:bodyPr>
            <a:normAutofit/>
          </a:bodyPr>
          <a:lstStyle/>
          <a:p>
            <a:pPr marL="109728" indent="0" algn="just">
              <a:buNone/>
            </a:pPr>
            <a:r>
              <a:rPr lang="it-IT" dirty="0" smtClean="0"/>
              <a:t>Si chiude così il cerchio e, sussistendo la fiducia, possono soddisfarsi le tre funzioni che si ritiene siano assolte dalla moneta (mezzo di scambio, unità di conto e riserva di valore)</a:t>
            </a:r>
          </a:p>
          <a:p>
            <a:pPr marL="109728" indent="0" algn="just">
              <a:buNone/>
            </a:pPr>
            <a:endParaRPr lang="it-IT" dirty="0" smtClean="0"/>
          </a:p>
          <a:p>
            <a:pPr marL="109728" indent="0" algn="just">
              <a:buNone/>
            </a:pPr>
            <a:r>
              <a:rPr lang="it-IT" dirty="0" smtClean="0"/>
              <a:t>Se manca la fiducia tali funzioni, in tutto o in parte, sono vanificate.</a:t>
            </a:r>
          </a:p>
          <a:p>
            <a:pPr algn="just"/>
            <a:endParaRPr lang="it-IT" dirty="0" smtClean="0"/>
          </a:p>
          <a:p>
            <a:pPr algn="just"/>
            <a:endParaRPr lang="it-IT" dirty="0" smtClean="0"/>
          </a:p>
          <a:p>
            <a:pPr algn="just"/>
            <a:endParaRPr lang="it-IT" dirty="0"/>
          </a:p>
        </p:txBody>
      </p:sp>
    </p:spTree>
    <p:extLst>
      <p:ext uri="{BB962C8B-B14F-4D97-AF65-F5344CB8AC3E}">
        <p14:creationId xmlns:p14="http://schemas.microsoft.com/office/powerpoint/2010/main" val="35502422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980728"/>
            <a:ext cx="8229600" cy="1066800"/>
          </a:xfrm>
        </p:spPr>
        <p:txBody>
          <a:bodyPr>
            <a:normAutofit/>
          </a:bodyPr>
          <a:lstStyle/>
          <a:p>
            <a:r>
              <a:rPr lang="it-IT" sz="3600" dirty="0" smtClean="0"/>
              <a:t>Fiducia e moneta</a:t>
            </a:r>
            <a:endParaRPr lang="it-IT" sz="3600" dirty="0"/>
          </a:p>
        </p:txBody>
      </p:sp>
      <p:sp>
        <p:nvSpPr>
          <p:cNvPr id="3" name="Segnaposto contenuto 2"/>
          <p:cNvSpPr>
            <a:spLocks noGrp="1"/>
          </p:cNvSpPr>
          <p:nvPr>
            <p:ph idx="1"/>
          </p:nvPr>
        </p:nvSpPr>
        <p:spPr/>
        <p:txBody>
          <a:bodyPr>
            <a:normAutofit/>
          </a:bodyPr>
          <a:lstStyle/>
          <a:p>
            <a:pPr marL="109728" indent="0" algn="just">
              <a:buNone/>
            </a:pPr>
            <a:r>
              <a:rPr lang="it-IT" dirty="0" smtClean="0"/>
              <a:t>Orientare la fiducia verso forme di pagamento alternativo al «contante» (parificazione di alcuni strumenti di pagamento alla moneta legale)</a:t>
            </a:r>
          </a:p>
          <a:p>
            <a:pPr marL="109728" indent="0" algn="just">
              <a:buNone/>
            </a:pPr>
            <a:endParaRPr lang="it-IT" dirty="0"/>
          </a:p>
          <a:p>
            <a:pPr marL="109728" indent="0" algn="just">
              <a:buNone/>
            </a:pPr>
            <a:r>
              <a:rPr lang="it-IT" dirty="0" smtClean="0"/>
              <a:t>L’attenzione si sposta: dalla moneta al pagamento in tutte le sue declinazioni e implicazioni. </a:t>
            </a:r>
          </a:p>
          <a:p>
            <a:pPr algn="just"/>
            <a:endParaRPr lang="it-IT" dirty="0" smtClean="0"/>
          </a:p>
          <a:p>
            <a:pPr algn="just"/>
            <a:endParaRPr lang="it-IT" dirty="0"/>
          </a:p>
        </p:txBody>
      </p:sp>
    </p:spTree>
    <p:extLst>
      <p:ext uri="{BB962C8B-B14F-4D97-AF65-F5344CB8AC3E}">
        <p14:creationId xmlns:p14="http://schemas.microsoft.com/office/powerpoint/2010/main" val="30002362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39552" y="692696"/>
            <a:ext cx="8229600" cy="864096"/>
          </a:xfrm>
        </p:spPr>
        <p:txBody>
          <a:bodyPr>
            <a:normAutofit/>
          </a:bodyPr>
          <a:lstStyle/>
          <a:p>
            <a:r>
              <a:rPr lang="it-IT" sz="1600" smtClean="0"/>
              <a:t>Fonte: Banca d’Italia – Indagini statistiche </a:t>
            </a:r>
            <a:r>
              <a:rPr lang="it-IT" sz="1600" i="1" smtClean="0"/>
              <a:t>(elaborazione degli autori) – </a:t>
            </a:r>
            <a:r>
              <a:rPr lang="it-IT" sz="1600" smtClean="0"/>
              <a:t>dati in migliaia di unità</a:t>
            </a:r>
            <a:endParaRPr lang="it-IT" sz="1600" dirty="0"/>
          </a:p>
        </p:txBody>
      </p:sp>
      <p:graphicFrame>
        <p:nvGraphicFramePr>
          <p:cNvPr id="4" name="Segnaposto contenuto 3"/>
          <p:cNvGraphicFramePr>
            <a:graphicFrameLocks noGrp="1"/>
          </p:cNvGraphicFramePr>
          <p:nvPr>
            <p:ph idx="1"/>
            <p:extLst>
              <p:ext uri="{D42A27DB-BD31-4B8C-83A1-F6EECF244321}">
                <p14:modId xmlns:p14="http://schemas.microsoft.com/office/powerpoint/2010/main" val="2360372900"/>
              </p:ext>
            </p:extLst>
          </p:nvPr>
        </p:nvGraphicFramePr>
        <p:xfrm>
          <a:off x="2843799" y="1412776"/>
          <a:ext cx="3401569" cy="5040560"/>
        </p:xfrm>
        <a:graphic>
          <a:graphicData uri="http://schemas.openxmlformats.org/drawingml/2006/table">
            <a:tbl>
              <a:tblPr firstRow="1" firstCol="1" bandRow="1">
                <a:tableStyleId>{5C22544A-7EE6-4342-B048-85BDC9FD1C3A}</a:tableStyleId>
              </a:tblPr>
              <a:tblGrid>
                <a:gridCol w="503987"/>
                <a:gridCol w="433567"/>
                <a:gridCol w="472574"/>
                <a:gridCol w="441507"/>
                <a:gridCol w="478098"/>
                <a:gridCol w="515724"/>
                <a:gridCol w="556112"/>
              </a:tblGrid>
              <a:tr h="262410">
                <a:tc>
                  <a:txBody>
                    <a:bodyPr/>
                    <a:lstStyle/>
                    <a:p>
                      <a:pPr>
                        <a:lnSpc>
                          <a:spcPct val="115000"/>
                        </a:lnSpc>
                        <a:spcAft>
                          <a:spcPts val="1000"/>
                        </a:spcAft>
                      </a:pPr>
                      <a:r>
                        <a:rPr lang="it-IT" sz="600" dirty="0">
                          <a:effectLst/>
                        </a:rPr>
                        <a:t> </a:t>
                      </a:r>
                      <a:endParaRPr lang="it-IT" sz="600" dirty="0">
                        <a:effectLst/>
                        <a:latin typeface="Calibri"/>
                        <a:ea typeface="Calibri"/>
                        <a:cs typeface="Times New Roman"/>
                      </a:endParaRPr>
                    </a:p>
                  </a:txBody>
                  <a:tcPr marL="37281" marR="37281" marT="0" marB="0"/>
                </a:tc>
                <a:tc>
                  <a:txBody>
                    <a:bodyPr/>
                    <a:lstStyle/>
                    <a:p>
                      <a:pPr>
                        <a:lnSpc>
                          <a:spcPct val="115000"/>
                        </a:lnSpc>
                        <a:spcAft>
                          <a:spcPts val="1000"/>
                        </a:spcAft>
                      </a:pPr>
                      <a:r>
                        <a:rPr lang="it-IT" sz="600" dirty="0">
                          <a:effectLst/>
                        </a:rPr>
                        <a:t>1995</a:t>
                      </a:r>
                      <a:endParaRPr lang="it-IT" sz="600" dirty="0">
                        <a:effectLst/>
                        <a:latin typeface="Calibri"/>
                        <a:ea typeface="Calibri"/>
                        <a:cs typeface="Times New Roman"/>
                      </a:endParaRPr>
                    </a:p>
                  </a:txBody>
                  <a:tcPr marL="37281" marR="37281" marT="0" marB="0"/>
                </a:tc>
                <a:tc>
                  <a:txBody>
                    <a:bodyPr/>
                    <a:lstStyle/>
                    <a:p>
                      <a:pPr>
                        <a:lnSpc>
                          <a:spcPct val="115000"/>
                        </a:lnSpc>
                        <a:spcAft>
                          <a:spcPts val="1000"/>
                        </a:spcAft>
                      </a:pPr>
                      <a:r>
                        <a:rPr lang="it-IT" sz="600">
                          <a:effectLst/>
                        </a:rPr>
                        <a:t>2000</a:t>
                      </a:r>
                      <a:endParaRPr lang="it-IT" sz="600">
                        <a:effectLst/>
                        <a:latin typeface="Calibri"/>
                        <a:ea typeface="Calibri"/>
                        <a:cs typeface="Times New Roman"/>
                      </a:endParaRPr>
                    </a:p>
                  </a:txBody>
                  <a:tcPr marL="37281" marR="37281" marT="0" marB="0"/>
                </a:tc>
                <a:tc>
                  <a:txBody>
                    <a:bodyPr/>
                    <a:lstStyle/>
                    <a:p>
                      <a:pPr>
                        <a:lnSpc>
                          <a:spcPct val="115000"/>
                        </a:lnSpc>
                        <a:spcAft>
                          <a:spcPts val="1000"/>
                        </a:spcAft>
                      </a:pPr>
                      <a:r>
                        <a:rPr lang="it-IT" sz="600">
                          <a:effectLst/>
                        </a:rPr>
                        <a:t>2005</a:t>
                      </a:r>
                      <a:endParaRPr lang="it-IT" sz="600">
                        <a:effectLst/>
                        <a:latin typeface="Calibri"/>
                        <a:ea typeface="Calibri"/>
                        <a:cs typeface="Times New Roman"/>
                      </a:endParaRPr>
                    </a:p>
                  </a:txBody>
                  <a:tcPr marL="37281" marR="37281" marT="0" marB="0"/>
                </a:tc>
                <a:tc>
                  <a:txBody>
                    <a:bodyPr/>
                    <a:lstStyle/>
                    <a:p>
                      <a:pPr>
                        <a:lnSpc>
                          <a:spcPct val="115000"/>
                        </a:lnSpc>
                        <a:spcAft>
                          <a:spcPts val="1000"/>
                        </a:spcAft>
                      </a:pPr>
                      <a:r>
                        <a:rPr lang="it-IT" sz="600">
                          <a:effectLst/>
                        </a:rPr>
                        <a:t>2010</a:t>
                      </a:r>
                      <a:endParaRPr lang="it-IT" sz="600">
                        <a:effectLst/>
                        <a:latin typeface="Calibri"/>
                        <a:ea typeface="Calibri"/>
                        <a:cs typeface="Times New Roman"/>
                      </a:endParaRPr>
                    </a:p>
                  </a:txBody>
                  <a:tcPr marL="37281" marR="37281" marT="0" marB="0"/>
                </a:tc>
                <a:tc>
                  <a:txBody>
                    <a:bodyPr/>
                    <a:lstStyle/>
                    <a:p>
                      <a:pPr>
                        <a:lnSpc>
                          <a:spcPct val="115000"/>
                        </a:lnSpc>
                        <a:spcAft>
                          <a:spcPts val="1000"/>
                        </a:spcAft>
                      </a:pPr>
                      <a:r>
                        <a:rPr lang="it-IT" sz="600">
                          <a:effectLst/>
                        </a:rPr>
                        <a:t>2015</a:t>
                      </a:r>
                      <a:endParaRPr lang="it-IT" sz="600">
                        <a:effectLst/>
                        <a:latin typeface="Calibri"/>
                        <a:ea typeface="Calibri"/>
                        <a:cs typeface="Times New Roman"/>
                      </a:endParaRPr>
                    </a:p>
                  </a:txBody>
                  <a:tcPr marL="37281" marR="37281" marT="0" marB="0"/>
                </a:tc>
                <a:tc>
                  <a:txBody>
                    <a:bodyPr/>
                    <a:lstStyle/>
                    <a:p>
                      <a:pPr>
                        <a:lnSpc>
                          <a:spcPct val="115000"/>
                        </a:lnSpc>
                        <a:spcAft>
                          <a:spcPts val="1000"/>
                        </a:spcAft>
                      </a:pPr>
                      <a:r>
                        <a:rPr lang="it-IT" sz="600">
                          <a:effectLst/>
                        </a:rPr>
                        <a:t>Ultimi dati al 2016</a:t>
                      </a:r>
                      <a:endParaRPr lang="it-IT" sz="600">
                        <a:effectLst/>
                        <a:latin typeface="Calibri"/>
                        <a:ea typeface="Calibri"/>
                        <a:cs typeface="Times New Roman"/>
                      </a:endParaRPr>
                    </a:p>
                  </a:txBody>
                  <a:tcPr marL="37281" marR="37281" marT="0" marB="0"/>
                </a:tc>
              </a:tr>
              <a:tr h="485906">
                <a:tc>
                  <a:txBody>
                    <a:bodyPr/>
                    <a:lstStyle/>
                    <a:p>
                      <a:pPr>
                        <a:lnSpc>
                          <a:spcPct val="115000"/>
                        </a:lnSpc>
                        <a:spcAft>
                          <a:spcPts val="1000"/>
                        </a:spcAft>
                      </a:pPr>
                      <a:r>
                        <a:rPr lang="it-IT" sz="600">
                          <a:effectLst/>
                        </a:rPr>
                        <a:t>Numero sportelli bancari</a:t>
                      </a:r>
                      <a:endParaRPr lang="it-IT" sz="600">
                        <a:effectLst/>
                        <a:latin typeface="Calibri"/>
                        <a:ea typeface="Calibri"/>
                        <a:cs typeface="Times New Roman"/>
                      </a:endParaRPr>
                    </a:p>
                  </a:txBody>
                  <a:tcPr marL="37281" marR="37281" marT="0" marB="0"/>
                </a:tc>
                <a:tc>
                  <a:txBody>
                    <a:bodyPr/>
                    <a:lstStyle/>
                    <a:p>
                      <a:pPr>
                        <a:lnSpc>
                          <a:spcPct val="115000"/>
                        </a:lnSpc>
                        <a:spcAft>
                          <a:spcPts val="1000"/>
                        </a:spcAft>
                      </a:pPr>
                      <a:r>
                        <a:rPr lang="it-IT" sz="600">
                          <a:effectLst/>
                        </a:rPr>
                        <a:t>23.440</a:t>
                      </a:r>
                      <a:endParaRPr lang="it-IT" sz="600">
                        <a:effectLst/>
                        <a:latin typeface="Calibri"/>
                        <a:ea typeface="Calibri"/>
                        <a:cs typeface="Times New Roman"/>
                      </a:endParaRPr>
                    </a:p>
                  </a:txBody>
                  <a:tcPr marL="37281" marR="37281" marT="0" marB="0"/>
                </a:tc>
                <a:tc>
                  <a:txBody>
                    <a:bodyPr/>
                    <a:lstStyle/>
                    <a:p>
                      <a:pPr>
                        <a:lnSpc>
                          <a:spcPct val="115000"/>
                        </a:lnSpc>
                        <a:spcAft>
                          <a:spcPts val="1000"/>
                        </a:spcAft>
                      </a:pPr>
                      <a:r>
                        <a:rPr lang="it-IT" sz="600">
                          <a:effectLst/>
                        </a:rPr>
                        <a:t>28.175</a:t>
                      </a:r>
                      <a:endParaRPr lang="it-IT" sz="600">
                        <a:effectLst/>
                        <a:latin typeface="Calibri"/>
                        <a:ea typeface="Calibri"/>
                        <a:cs typeface="Times New Roman"/>
                      </a:endParaRPr>
                    </a:p>
                  </a:txBody>
                  <a:tcPr marL="37281" marR="37281" marT="0" marB="0"/>
                </a:tc>
                <a:tc>
                  <a:txBody>
                    <a:bodyPr/>
                    <a:lstStyle/>
                    <a:p>
                      <a:pPr>
                        <a:lnSpc>
                          <a:spcPct val="115000"/>
                        </a:lnSpc>
                        <a:spcAft>
                          <a:spcPts val="1000"/>
                        </a:spcAft>
                      </a:pPr>
                      <a:r>
                        <a:rPr lang="it-IT" sz="600">
                          <a:effectLst/>
                        </a:rPr>
                        <a:t>31.498</a:t>
                      </a:r>
                      <a:endParaRPr lang="it-IT" sz="600">
                        <a:effectLst/>
                        <a:latin typeface="Calibri"/>
                        <a:ea typeface="Calibri"/>
                        <a:cs typeface="Times New Roman"/>
                      </a:endParaRPr>
                    </a:p>
                  </a:txBody>
                  <a:tcPr marL="37281" marR="37281" marT="0" marB="0"/>
                </a:tc>
                <a:tc>
                  <a:txBody>
                    <a:bodyPr/>
                    <a:lstStyle/>
                    <a:p>
                      <a:pPr>
                        <a:lnSpc>
                          <a:spcPct val="115000"/>
                        </a:lnSpc>
                        <a:spcAft>
                          <a:spcPts val="1000"/>
                        </a:spcAft>
                      </a:pPr>
                      <a:r>
                        <a:rPr lang="it-IT" sz="600">
                          <a:effectLst/>
                        </a:rPr>
                        <a:t>33.640</a:t>
                      </a:r>
                      <a:endParaRPr lang="it-IT" sz="600">
                        <a:effectLst/>
                        <a:latin typeface="Calibri"/>
                        <a:ea typeface="Calibri"/>
                        <a:cs typeface="Times New Roman"/>
                      </a:endParaRPr>
                    </a:p>
                  </a:txBody>
                  <a:tcPr marL="37281" marR="37281" marT="0" marB="0"/>
                </a:tc>
                <a:tc>
                  <a:txBody>
                    <a:bodyPr/>
                    <a:lstStyle/>
                    <a:p>
                      <a:pPr>
                        <a:lnSpc>
                          <a:spcPct val="115000"/>
                        </a:lnSpc>
                        <a:spcAft>
                          <a:spcPts val="1000"/>
                        </a:spcAft>
                      </a:pPr>
                      <a:r>
                        <a:rPr lang="it-IT" sz="600">
                          <a:effectLst/>
                        </a:rPr>
                        <a:t>30.259</a:t>
                      </a:r>
                      <a:endParaRPr lang="it-IT" sz="600">
                        <a:effectLst/>
                        <a:latin typeface="Calibri"/>
                        <a:ea typeface="Calibri"/>
                        <a:cs typeface="Times New Roman"/>
                      </a:endParaRPr>
                    </a:p>
                  </a:txBody>
                  <a:tcPr marL="37281" marR="37281" marT="0" marB="0"/>
                </a:tc>
                <a:tc>
                  <a:txBody>
                    <a:bodyPr/>
                    <a:lstStyle/>
                    <a:p>
                      <a:pPr>
                        <a:lnSpc>
                          <a:spcPct val="115000"/>
                        </a:lnSpc>
                        <a:spcAft>
                          <a:spcPts val="1000"/>
                        </a:spcAft>
                      </a:pPr>
                      <a:r>
                        <a:rPr lang="it-IT" sz="600" dirty="0">
                          <a:effectLst/>
                        </a:rPr>
                        <a:t>29.039</a:t>
                      </a:r>
                      <a:endParaRPr lang="it-IT" sz="600" dirty="0">
                        <a:effectLst/>
                        <a:latin typeface="Calibri"/>
                        <a:ea typeface="Calibri"/>
                        <a:cs typeface="Times New Roman"/>
                      </a:endParaRPr>
                    </a:p>
                  </a:txBody>
                  <a:tcPr marL="37281" marR="37281" marT="0" marB="0"/>
                </a:tc>
              </a:tr>
              <a:tr h="919546">
                <a:tc>
                  <a:txBody>
                    <a:bodyPr/>
                    <a:lstStyle/>
                    <a:p>
                      <a:pPr>
                        <a:lnSpc>
                          <a:spcPct val="115000"/>
                        </a:lnSpc>
                        <a:spcAft>
                          <a:spcPts val="1000"/>
                        </a:spcAft>
                      </a:pPr>
                      <a:r>
                        <a:rPr lang="it-IT" sz="600" dirty="0">
                          <a:effectLst/>
                        </a:rPr>
                        <a:t>Numero ATM multifunzione</a:t>
                      </a:r>
                      <a:endParaRPr lang="it-IT" sz="600" dirty="0">
                        <a:effectLst/>
                        <a:latin typeface="Calibri"/>
                        <a:ea typeface="Calibri"/>
                        <a:cs typeface="Times New Roman"/>
                      </a:endParaRPr>
                    </a:p>
                  </a:txBody>
                  <a:tcPr marL="37281" marR="37281" marT="0" marB="0"/>
                </a:tc>
                <a:tc>
                  <a:txBody>
                    <a:bodyPr/>
                    <a:lstStyle/>
                    <a:p>
                      <a:pPr>
                        <a:lnSpc>
                          <a:spcPct val="115000"/>
                        </a:lnSpc>
                        <a:spcAft>
                          <a:spcPts val="1000"/>
                        </a:spcAft>
                      </a:pPr>
                      <a:r>
                        <a:rPr lang="it-IT" sz="600">
                          <a:effectLst/>
                        </a:rPr>
                        <a:t>Presso sportelli 7.969</a:t>
                      </a:r>
                    </a:p>
                    <a:p>
                      <a:pPr>
                        <a:lnSpc>
                          <a:spcPct val="115000"/>
                        </a:lnSpc>
                        <a:spcAft>
                          <a:spcPts val="1000"/>
                        </a:spcAft>
                      </a:pPr>
                      <a:r>
                        <a:rPr lang="it-IT" sz="600">
                          <a:effectLst/>
                        </a:rPr>
                        <a:t>Presso altri luoghi 1.862</a:t>
                      </a:r>
                      <a:endParaRPr lang="it-IT" sz="600">
                        <a:effectLst/>
                        <a:latin typeface="Calibri"/>
                        <a:ea typeface="Calibri"/>
                        <a:cs typeface="Times New Roman"/>
                      </a:endParaRPr>
                    </a:p>
                  </a:txBody>
                  <a:tcPr marL="37281" marR="37281" marT="0" marB="0"/>
                </a:tc>
                <a:tc>
                  <a:txBody>
                    <a:bodyPr/>
                    <a:lstStyle/>
                    <a:p>
                      <a:pPr>
                        <a:lnSpc>
                          <a:spcPct val="115000"/>
                        </a:lnSpc>
                        <a:spcAft>
                          <a:spcPts val="1000"/>
                        </a:spcAft>
                      </a:pPr>
                      <a:r>
                        <a:rPr lang="it-IT" sz="600">
                          <a:effectLst/>
                        </a:rPr>
                        <a:t>Presso sportelli 14.707</a:t>
                      </a:r>
                    </a:p>
                    <a:p>
                      <a:pPr>
                        <a:lnSpc>
                          <a:spcPct val="115000"/>
                        </a:lnSpc>
                        <a:spcAft>
                          <a:spcPts val="1000"/>
                        </a:spcAft>
                      </a:pPr>
                      <a:r>
                        <a:rPr lang="it-IT" sz="600">
                          <a:effectLst/>
                        </a:rPr>
                        <a:t>Presso altri luoghi 2.605</a:t>
                      </a:r>
                      <a:endParaRPr lang="it-IT" sz="600">
                        <a:effectLst/>
                        <a:latin typeface="Calibri"/>
                        <a:ea typeface="Calibri"/>
                        <a:cs typeface="Times New Roman"/>
                      </a:endParaRPr>
                    </a:p>
                  </a:txBody>
                  <a:tcPr marL="37281" marR="37281" marT="0" marB="0"/>
                </a:tc>
                <a:tc>
                  <a:txBody>
                    <a:bodyPr/>
                    <a:lstStyle/>
                    <a:p>
                      <a:pPr>
                        <a:lnSpc>
                          <a:spcPct val="115000"/>
                        </a:lnSpc>
                        <a:spcAft>
                          <a:spcPts val="1000"/>
                        </a:spcAft>
                      </a:pPr>
                      <a:r>
                        <a:rPr lang="it-IT" sz="600">
                          <a:effectLst/>
                        </a:rPr>
                        <a:t>Presso sportelli 24.436</a:t>
                      </a:r>
                    </a:p>
                    <a:p>
                      <a:pPr>
                        <a:lnSpc>
                          <a:spcPct val="115000"/>
                        </a:lnSpc>
                        <a:spcAft>
                          <a:spcPts val="1000"/>
                        </a:spcAft>
                      </a:pPr>
                      <a:r>
                        <a:rPr lang="it-IT" sz="600">
                          <a:effectLst/>
                        </a:rPr>
                        <a:t>Presso altri luoghi 6.014</a:t>
                      </a:r>
                      <a:endParaRPr lang="it-IT" sz="600">
                        <a:effectLst/>
                        <a:latin typeface="Calibri"/>
                        <a:ea typeface="Calibri"/>
                        <a:cs typeface="Times New Roman"/>
                      </a:endParaRPr>
                    </a:p>
                  </a:txBody>
                  <a:tcPr marL="37281" marR="37281" marT="0" marB="0"/>
                </a:tc>
                <a:tc>
                  <a:txBody>
                    <a:bodyPr/>
                    <a:lstStyle/>
                    <a:p>
                      <a:pPr>
                        <a:lnSpc>
                          <a:spcPct val="115000"/>
                        </a:lnSpc>
                        <a:spcAft>
                          <a:spcPts val="1000"/>
                        </a:spcAft>
                      </a:pPr>
                      <a:r>
                        <a:rPr lang="it-IT" sz="600">
                          <a:effectLst/>
                        </a:rPr>
                        <a:t>Presso sportelli 32.664</a:t>
                      </a:r>
                    </a:p>
                    <a:p>
                      <a:pPr>
                        <a:lnSpc>
                          <a:spcPct val="115000"/>
                        </a:lnSpc>
                        <a:spcAft>
                          <a:spcPts val="1000"/>
                        </a:spcAft>
                      </a:pPr>
                      <a:r>
                        <a:rPr lang="it-IT" sz="600">
                          <a:effectLst/>
                        </a:rPr>
                        <a:t>Presso altri luoghi 7.681</a:t>
                      </a:r>
                      <a:endParaRPr lang="it-IT" sz="600">
                        <a:effectLst/>
                        <a:latin typeface="Calibri"/>
                        <a:ea typeface="Calibri"/>
                        <a:cs typeface="Times New Roman"/>
                      </a:endParaRPr>
                    </a:p>
                  </a:txBody>
                  <a:tcPr marL="37281" marR="37281" marT="0" marB="0"/>
                </a:tc>
                <a:tc>
                  <a:txBody>
                    <a:bodyPr/>
                    <a:lstStyle/>
                    <a:p>
                      <a:pPr>
                        <a:lnSpc>
                          <a:spcPct val="115000"/>
                        </a:lnSpc>
                        <a:spcAft>
                          <a:spcPts val="1000"/>
                        </a:spcAft>
                      </a:pPr>
                      <a:r>
                        <a:rPr lang="it-IT" sz="600">
                          <a:effectLst/>
                        </a:rPr>
                        <a:t>Presso sportelli 35.221</a:t>
                      </a:r>
                    </a:p>
                    <a:p>
                      <a:pPr>
                        <a:lnSpc>
                          <a:spcPct val="115000"/>
                        </a:lnSpc>
                        <a:spcAft>
                          <a:spcPts val="1000"/>
                        </a:spcAft>
                      </a:pPr>
                      <a:r>
                        <a:rPr lang="it-IT" sz="600">
                          <a:effectLst/>
                        </a:rPr>
                        <a:t>Presso altri luoghi 5.840</a:t>
                      </a:r>
                      <a:endParaRPr lang="it-IT" sz="600">
                        <a:effectLst/>
                        <a:latin typeface="Calibri"/>
                        <a:ea typeface="Calibri"/>
                        <a:cs typeface="Times New Roman"/>
                      </a:endParaRPr>
                    </a:p>
                  </a:txBody>
                  <a:tcPr marL="37281" marR="37281" marT="0" marB="0"/>
                </a:tc>
                <a:tc>
                  <a:txBody>
                    <a:bodyPr/>
                    <a:lstStyle/>
                    <a:p>
                      <a:pPr>
                        <a:lnSpc>
                          <a:spcPct val="115000"/>
                        </a:lnSpc>
                        <a:spcAft>
                          <a:spcPts val="1000"/>
                        </a:spcAft>
                      </a:pPr>
                      <a:r>
                        <a:rPr lang="it-IT" sz="600" dirty="0">
                          <a:effectLst/>
                        </a:rPr>
                        <a:t>Presso sportelli 33.562</a:t>
                      </a:r>
                    </a:p>
                    <a:p>
                      <a:pPr>
                        <a:lnSpc>
                          <a:spcPct val="115000"/>
                        </a:lnSpc>
                        <a:spcAft>
                          <a:spcPts val="1000"/>
                        </a:spcAft>
                      </a:pPr>
                      <a:r>
                        <a:rPr lang="it-IT" sz="600" dirty="0">
                          <a:effectLst/>
                        </a:rPr>
                        <a:t>Presso altri luoghi 4.740</a:t>
                      </a:r>
                      <a:endParaRPr lang="it-IT" sz="600" dirty="0">
                        <a:effectLst/>
                        <a:latin typeface="Calibri"/>
                        <a:ea typeface="Calibri"/>
                        <a:cs typeface="Times New Roman"/>
                      </a:endParaRPr>
                    </a:p>
                  </a:txBody>
                  <a:tcPr marL="37281" marR="37281" marT="0" marB="0"/>
                </a:tc>
              </a:tr>
              <a:tr h="662331">
                <a:tc>
                  <a:txBody>
                    <a:bodyPr/>
                    <a:lstStyle/>
                    <a:p>
                      <a:pPr>
                        <a:lnSpc>
                          <a:spcPct val="115000"/>
                        </a:lnSpc>
                        <a:spcAft>
                          <a:spcPts val="1000"/>
                        </a:spcAft>
                      </a:pPr>
                      <a:r>
                        <a:rPr lang="it-IT" sz="600">
                          <a:effectLst/>
                        </a:rPr>
                        <a:t>Bonifici</a:t>
                      </a:r>
                      <a:endParaRPr lang="it-IT" sz="600">
                        <a:effectLst/>
                        <a:latin typeface="Calibri"/>
                        <a:ea typeface="Calibri"/>
                        <a:cs typeface="Times New Roman"/>
                      </a:endParaRPr>
                    </a:p>
                  </a:txBody>
                  <a:tcPr marL="37281" marR="37281" marT="0" marB="0"/>
                </a:tc>
                <a:tc>
                  <a:txBody>
                    <a:bodyPr/>
                    <a:lstStyle/>
                    <a:p>
                      <a:pPr>
                        <a:lnSpc>
                          <a:spcPct val="115000"/>
                        </a:lnSpc>
                        <a:spcAft>
                          <a:spcPts val="1000"/>
                        </a:spcAft>
                      </a:pPr>
                      <a:r>
                        <a:rPr lang="it-IT" sz="600">
                          <a:effectLst/>
                        </a:rPr>
                        <a:t> </a:t>
                      </a:r>
                      <a:endParaRPr lang="it-IT" sz="600">
                        <a:effectLst/>
                        <a:latin typeface="Calibri"/>
                        <a:ea typeface="Calibri"/>
                        <a:cs typeface="Times New Roman"/>
                      </a:endParaRPr>
                    </a:p>
                  </a:txBody>
                  <a:tcPr marL="37281" marR="37281" marT="0" marB="0"/>
                </a:tc>
                <a:tc>
                  <a:txBody>
                    <a:bodyPr/>
                    <a:lstStyle/>
                    <a:p>
                      <a:pPr>
                        <a:lnSpc>
                          <a:spcPct val="115000"/>
                        </a:lnSpc>
                        <a:spcAft>
                          <a:spcPts val="1000"/>
                        </a:spcAft>
                      </a:pPr>
                      <a:r>
                        <a:rPr lang="it-IT" sz="600">
                          <a:effectLst/>
                        </a:rPr>
                        <a:t> </a:t>
                      </a:r>
                      <a:endParaRPr lang="it-IT" sz="600">
                        <a:effectLst/>
                        <a:latin typeface="Calibri"/>
                        <a:ea typeface="Calibri"/>
                        <a:cs typeface="Times New Roman"/>
                      </a:endParaRPr>
                    </a:p>
                  </a:txBody>
                  <a:tcPr marL="37281" marR="37281" marT="0" marB="0"/>
                </a:tc>
                <a:tc>
                  <a:txBody>
                    <a:bodyPr/>
                    <a:lstStyle/>
                    <a:p>
                      <a:pPr>
                        <a:lnSpc>
                          <a:spcPct val="115000"/>
                        </a:lnSpc>
                        <a:spcAft>
                          <a:spcPts val="1000"/>
                        </a:spcAft>
                      </a:pPr>
                      <a:r>
                        <a:rPr lang="it-IT" sz="600">
                          <a:effectLst/>
                        </a:rPr>
                        <a:t> </a:t>
                      </a:r>
                      <a:endParaRPr lang="it-IT" sz="600">
                        <a:effectLst/>
                        <a:latin typeface="Calibri"/>
                        <a:ea typeface="Calibri"/>
                        <a:cs typeface="Times New Roman"/>
                      </a:endParaRPr>
                    </a:p>
                  </a:txBody>
                  <a:tcPr marL="37281" marR="37281" marT="0" marB="0"/>
                </a:tc>
                <a:tc>
                  <a:txBody>
                    <a:bodyPr/>
                    <a:lstStyle/>
                    <a:p>
                      <a:pPr>
                        <a:lnSpc>
                          <a:spcPct val="115000"/>
                        </a:lnSpc>
                        <a:spcAft>
                          <a:spcPts val="1000"/>
                        </a:spcAft>
                      </a:pPr>
                      <a:r>
                        <a:rPr lang="it-IT" sz="600">
                          <a:effectLst/>
                        </a:rPr>
                        <a:t> </a:t>
                      </a:r>
                      <a:endParaRPr lang="it-IT" sz="600">
                        <a:effectLst/>
                        <a:latin typeface="Calibri"/>
                        <a:ea typeface="Calibri"/>
                        <a:cs typeface="Times New Roman"/>
                      </a:endParaRPr>
                    </a:p>
                  </a:txBody>
                  <a:tcPr marL="37281" marR="37281" marT="0" marB="0"/>
                </a:tc>
                <a:tc>
                  <a:txBody>
                    <a:bodyPr/>
                    <a:lstStyle/>
                    <a:p>
                      <a:pPr>
                        <a:lnSpc>
                          <a:spcPct val="115000"/>
                        </a:lnSpc>
                        <a:spcAft>
                          <a:spcPts val="1000"/>
                        </a:spcAft>
                      </a:pPr>
                      <a:r>
                        <a:rPr lang="it-IT" sz="600">
                          <a:effectLst/>
                        </a:rPr>
                        <a:t> </a:t>
                      </a:r>
                      <a:endParaRPr lang="it-IT" sz="600">
                        <a:effectLst/>
                        <a:latin typeface="Calibri"/>
                        <a:ea typeface="Calibri"/>
                        <a:cs typeface="Times New Roman"/>
                      </a:endParaRPr>
                    </a:p>
                  </a:txBody>
                  <a:tcPr marL="37281" marR="37281" marT="0" marB="0"/>
                </a:tc>
                <a:tc>
                  <a:txBody>
                    <a:bodyPr/>
                    <a:lstStyle/>
                    <a:p>
                      <a:pPr>
                        <a:lnSpc>
                          <a:spcPct val="115000"/>
                        </a:lnSpc>
                        <a:spcAft>
                          <a:spcPts val="1000"/>
                        </a:spcAft>
                      </a:pPr>
                      <a:r>
                        <a:rPr lang="it-IT" sz="600">
                          <a:effectLst/>
                        </a:rPr>
                        <a:t> </a:t>
                      </a:r>
                      <a:endParaRPr lang="it-IT" sz="600">
                        <a:effectLst/>
                        <a:latin typeface="Calibri"/>
                        <a:ea typeface="Calibri"/>
                        <a:cs typeface="Times New Roman"/>
                      </a:endParaRPr>
                    </a:p>
                  </a:txBody>
                  <a:tcPr marL="37281" marR="37281" marT="0" marB="0"/>
                </a:tc>
              </a:tr>
              <a:tr h="573007">
                <a:tc>
                  <a:txBody>
                    <a:bodyPr/>
                    <a:lstStyle/>
                    <a:p>
                      <a:pPr>
                        <a:lnSpc>
                          <a:spcPct val="115000"/>
                        </a:lnSpc>
                        <a:spcAft>
                          <a:spcPts val="1000"/>
                        </a:spcAft>
                      </a:pPr>
                      <a:r>
                        <a:rPr lang="it-IT" sz="600">
                          <a:effectLst/>
                        </a:rPr>
                        <a:t>Numero POS</a:t>
                      </a:r>
                      <a:endParaRPr lang="it-IT" sz="600">
                        <a:effectLst/>
                        <a:latin typeface="Calibri"/>
                        <a:ea typeface="Calibri"/>
                        <a:cs typeface="Times New Roman"/>
                      </a:endParaRPr>
                    </a:p>
                  </a:txBody>
                  <a:tcPr marL="37281" marR="37281" marT="0" marB="0"/>
                </a:tc>
                <a:tc>
                  <a:txBody>
                    <a:bodyPr/>
                    <a:lstStyle/>
                    <a:p>
                      <a:pPr>
                        <a:lnSpc>
                          <a:spcPct val="115000"/>
                        </a:lnSpc>
                        <a:spcAft>
                          <a:spcPts val="1000"/>
                        </a:spcAft>
                      </a:pPr>
                      <a:r>
                        <a:rPr lang="it-IT" sz="600" dirty="0">
                          <a:effectLst/>
                        </a:rPr>
                        <a:t>154.925</a:t>
                      </a:r>
                      <a:endParaRPr lang="it-IT" sz="600" dirty="0">
                        <a:effectLst/>
                        <a:latin typeface="Calibri"/>
                        <a:ea typeface="Calibri"/>
                        <a:cs typeface="Times New Roman"/>
                      </a:endParaRPr>
                    </a:p>
                  </a:txBody>
                  <a:tcPr marL="37281" marR="37281" marT="0" marB="0"/>
                </a:tc>
                <a:tc>
                  <a:txBody>
                    <a:bodyPr/>
                    <a:lstStyle/>
                    <a:p>
                      <a:pPr>
                        <a:lnSpc>
                          <a:spcPct val="115000"/>
                        </a:lnSpc>
                        <a:spcAft>
                          <a:spcPts val="1000"/>
                        </a:spcAft>
                      </a:pPr>
                      <a:r>
                        <a:rPr lang="it-IT" sz="600">
                          <a:effectLst/>
                        </a:rPr>
                        <a:t>570.577</a:t>
                      </a:r>
                      <a:endParaRPr lang="it-IT" sz="600">
                        <a:effectLst/>
                        <a:latin typeface="Calibri"/>
                        <a:ea typeface="Calibri"/>
                        <a:cs typeface="Times New Roman"/>
                      </a:endParaRPr>
                    </a:p>
                  </a:txBody>
                  <a:tcPr marL="37281" marR="37281" marT="0" marB="0"/>
                </a:tc>
                <a:tc>
                  <a:txBody>
                    <a:bodyPr/>
                    <a:lstStyle/>
                    <a:p>
                      <a:pPr>
                        <a:lnSpc>
                          <a:spcPct val="115000"/>
                        </a:lnSpc>
                        <a:spcAft>
                          <a:spcPts val="1000"/>
                        </a:spcAft>
                      </a:pPr>
                      <a:r>
                        <a:rPr lang="it-IT" sz="600">
                          <a:effectLst/>
                        </a:rPr>
                        <a:t>1.010.539</a:t>
                      </a:r>
                      <a:endParaRPr lang="it-IT" sz="600">
                        <a:effectLst/>
                        <a:latin typeface="Calibri"/>
                        <a:ea typeface="Calibri"/>
                        <a:cs typeface="Times New Roman"/>
                      </a:endParaRPr>
                    </a:p>
                  </a:txBody>
                  <a:tcPr marL="37281" marR="37281" marT="0" marB="0"/>
                </a:tc>
                <a:tc>
                  <a:txBody>
                    <a:bodyPr/>
                    <a:lstStyle/>
                    <a:p>
                      <a:pPr>
                        <a:lnSpc>
                          <a:spcPct val="115000"/>
                        </a:lnSpc>
                        <a:spcAft>
                          <a:spcPts val="1000"/>
                        </a:spcAft>
                      </a:pPr>
                      <a:r>
                        <a:rPr lang="it-IT" sz="600">
                          <a:effectLst/>
                        </a:rPr>
                        <a:t>1.445.361</a:t>
                      </a:r>
                      <a:endParaRPr lang="it-IT" sz="600">
                        <a:effectLst/>
                        <a:latin typeface="Calibri"/>
                        <a:ea typeface="Calibri"/>
                        <a:cs typeface="Times New Roman"/>
                      </a:endParaRPr>
                    </a:p>
                  </a:txBody>
                  <a:tcPr marL="37281" marR="37281" marT="0" marB="0"/>
                </a:tc>
                <a:tc>
                  <a:txBody>
                    <a:bodyPr/>
                    <a:lstStyle/>
                    <a:p>
                      <a:pPr>
                        <a:lnSpc>
                          <a:spcPct val="115000"/>
                        </a:lnSpc>
                        <a:spcAft>
                          <a:spcPts val="1000"/>
                        </a:spcAft>
                      </a:pPr>
                      <a:r>
                        <a:rPr lang="it-IT" sz="600">
                          <a:effectLst/>
                        </a:rPr>
                        <a:t>1.945.629</a:t>
                      </a:r>
                      <a:endParaRPr lang="it-IT" sz="600">
                        <a:effectLst/>
                        <a:latin typeface="Calibri"/>
                        <a:ea typeface="Calibri"/>
                        <a:cs typeface="Times New Roman"/>
                      </a:endParaRPr>
                    </a:p>
                  </a:txBody>
                  <a:tcPr marL="37281" marR="37281" marT="0" marB="0"/>
                </a:tc>
                <a:tc>
                  <a:txBody>
                    <a:bodyPr/>
                    <a:lstStyle/>
                    <a:p>
                      <a:pPr>
                        <a:lnSpc>
                          <a:spcPct val="115000"/>
                        </a:lnSpc>
                        <a:spcAft>
                          <a:spcPts val="1000"/>
                        </a:spcAft>
                      </a:pPr>
                      <a:r>
                        <a:rPr lang="it-IT" sz="600">
                          <a:effectLst/>
                        </a:rPr>
                        <a:t>2.180.028</a:t>
                      </a:r>
                      <a:endParaRPr lang="it-IT" sz="600">
                        <a:effectLst/>
                        <a:latin typeface="Calibri"/>
                        <a:ea typeface="Calibri"/>
                        <a:cs typeface="Times New Roman"/>
                      </a:endParaRPr>
                    </a:p>
                  </a:txBody>
                  <a:tcPr marL="37281" marR="37281" marT="0" marB="0"/>
                </a:tc>
              </a:tr>
              <a:tr h="524082">
                <a:tc>
                  <a:txBody>
                    <a:bodyPr/>
                    <a:lstStyle/>
                    <a:p>
                      <a:pPr>
                        <a:lnSpc>
                          <a:spcPct val="115000"/>
                        </a:lnSpc>
                        <a:spcAft>
                          <a:spcPts val="1000"/>
                        </a:spcAft>
                      </a:pPr>
                      <a:r>
                        <a:rPr lang="it-IT" sz="600">
                          <a:effectLst/>
                        </a:rPr>
                        <a:t>Carte di credito</a:t>
                      </a:r>
                      <a:endParaRPr lang="it-IT" sz="600">
                        <a:effectLst/>
                        <a:latin typeface="Calibri"/>
                        <a:ea typeface="Calibri"/>
                        <a:cs typeface="Times New Roman"/>
                      </a:endParaRPr>
                    </a:p>
                  </a:txBody>
                  <a:tcPr marL="37281" marR="37281" marT="0" marB="0"/>
                </a:tc>
                <a:tc>
                  <a:txBody>
                    <a:bodyPr/>
                    <a:lstStyle/>
                    <a:p>
                      <a:pPr>
                        <a:lnSpc>
                          <a:spcPct val="115000"/>
                        </a:lnSpc>
                        <a:spcAft>
                          <a:spcPts val="1000"/>
                        </a:spcAft>
                      </a:pPr>
                      <a:r>
                        <a:rPr lang="it-IT" sz="600">
                          <a:effectLst/>
                        </a:rPr>
                        <a:t> </a:t>
                      </a:r>
                      <a:endParaRPr lang="it-IT" sz="600">
                        <a:effectLst/>
                        <a:latin typeface="Calibri"/>
                        <a:ea typeface="Calibri"/>
                        <a:cs typeface="Times New Roman"/>
                      </a:endParaRPr>
                    </a:p>
                  </a:txBody>
                  <a:tcPr marL="37281" marR="37281" marT="0" marB="0"/>
                </a:tc>
                <a:tc>
                  <a:txBody>
                    <a:bodyPr/>
                    <a:lstStyle/>
                    <a:p>
                      <a:pPr>
                        <a:lnSpc>
                          <a:spcPct val="115000"/>
                        </a:lnSpc>
                        <a:spcAft>
                          <a:spcPts val="1000"/>
                        </a:spcAft>
                      </a:pPr>
                      <a:r>
                        <a:rPr lang="it-IT" sz="600">
                          <a:effectLst/>
                        </a:rPr>
                        <a:t>9.336</a:t>
                      </a:r>
                      <a:endParaRPr lang="it-IT" sz="600">
                        <a:effectLst/>
                        <a:latin typeface="Calibri"/>
                        <a:ea typeface="Calibri"/>
                        <a:cs typeface="Times New Roman"/>
                      </a:endParaRPr>
                    </a:p>
                  </a:txBody>
                  <a:tcPr marL="37281" marR="37281" marT="0" marB="0"/>
                </a:tc>
                <a:tc>
                  <a:txBody>
                    <a:bodyPr/>
                    <a:lstStyle/>
                    <a:p>
                      <a:pPr>
                        <a:lnSpc>
                          <a:spcPct val="115000"/>
                        </a:lnSpc>
                        <a:spcAft>
                          <a:spcPts val="1000"/>
                        </a:spcAft>
                      </a:pPr>
                      <a:r>
                        <a:rPr lang="it-IT" sz="600">
                          <a:effectLst/>
                        </a:rPr>
                        <a:t>14.272</a:t>
                      </a:r>
                      <a:endParaRPr lang="it-IT" sz="600">
                        <a:effectLst/>
                        <a:latin typeface="Calibri"/>
                        <a:ea typeface="Calibri"/>
                        <a:cs typeface="Times New Roman"/>
                      </a:endParaRPr>
                    </a:p>
                  </a:txBody>
                  <a:tcPr marL="37281" marR="37281" marT="0" marB="0"/>
                </a:tc>
                <a:tc>
                  <a:txBody>
                    <a:bodyPr/>
                    <a:lstStyle/>
                    <a:p>
                      <a:pPr>
                        <a:lnSpc>
                          <a:spcPct val="115000"/>
                        </a:lnSpc>
                        <a:spcAft>
                          <a:spcPts val="1000"/>
                        </a:spcAft>
                      </a:pPr>
                      <a:r>
                        <a:rPr lang="it-IT" sz="600">
                          <a:effectLst/>
                        </a:rPr>
                        <a:t>14.626</a:t>
                      </a:r>
                      <a:endParaRPr lang="it-IT" sz="600">
                        <a:effectLst/>
                        <a:latin typeface="Calibri"/>
                        <a:ea typeface="Calibri"/>
                        <a:cs typeface="Times New Roman"/>
                      </a:endParaRPr>
                    </a:p>
                  </a:txBody>
                  <a:tcPr marL="37281" marR="37281" marT="0" marB="0"/>
                </a:tc>
                <a:tc>
                  <a:txBody>
                    <a:bodyPr/>
                    <a:lstStyle/>
                    <a:p>
                      <a:pPr>
                        <a:lnSpc>
                          <a:spcPct val="115000"/>
                        </a:lnSpc>
                        <a:spcAft>
                          <a:spcPts val="1000"/>
                        </a:spcAft>
                      </a:pPr>
                      <a:r>
                        <a:rPr lang="it-IT" sz="600">
                          <a:effectLst/>
                        </a:rPr>
                        <a:t>13.931</a:t>
                      </a:r>
                      <a:endParaRPr lang="it-IT" sz="600">
                        <a:effectLst/>
                        <a:latin typeface="Calibri"/>
                        <a:ea typeface="Calibri"/>
                        <a:cs typeface="Times New Roman"/>
                      </a:endParaRPr>
                    </a:p>
                  </a:txBody>
                  <a:tcPr marL="37281" marR="37281" marT="0" marB="0"/>
                </a:tc>
                <a:tc>
                  <a:txBody>
                    <a:bodyPr/>
                    <a:lstStyle/>
                    <a:p>
                      <a:pPr>
                        <a:lnSpc>
                          <a:spcPct val="115000"/>
                        </a:lnSpc>
                        <a:spcAft>
                          <a:spcPts val="1000"/>
                        </a:spcAft>
                      </a:pPr>
                      <a:r>
                        <a:rPr lang="it-IT" sz="600">
                          <a:effectLst/>
                        </a:rPr>
                        <a:t>13.627</a:t>
                      </a:r>
                      <a:endParaRPr lang="it-IT" sz="600">
                        <a:effectLst/>
                        <a:latin typeface="Calibri"/>
                        <a:ea typeface="Calibri"/>
                        <a:cs typeface="Times New Roman"/>
                      </a:endParaRPr>
                    </a:p>
                  </a:txBody>
                  <a:tcPr marL="37281" marR="37281" marT="0" marB="0"/>
                </a:tc>
              </a:tr>
              <a:tr h="942999">
                <a:tc>
                  <a:txBody>
                    <a:bodyPr/>
                    <a:lstStyle/>
                    <a:p>
                      <a:pPr>
                        <a:lnSpc>
                          <a:spcPct val="115000"/>
                        </a:lnSpc>
                        <a:spcAft>
                          <a:spcPts val="1000"/>
                        </a:spcAft>
                      </a:pPr>
                      <a:r>
                        <a:rPr lang="it-IT" sz="600">
                          <a:effectLst/>
                        </a:rPr>
                        <a:t>Carte di debito</a:t>
                      </a:r>
                      <a:endParaRPr lang="it-IT" sz="600">
                        <a:effectLst/>
                        <a:latin typeface="Calibri"/>
                        <a:ea typeface="Calibri"/>
                        <a:cs typeface="Times New Roman"/>
                      </a:endParaRPr>
                    </a:p>
                  </a:txBody>
                  <a:tcPr marL="37281" marR="37281" marT="0" marB="0"/>
                </a:tc>
                <a:tc>
                  <a:txBody>
                    <a:bodyPr/>
                    <a:lstStyle/>
                    <a:p>
                      <a:pPr>
                        <a:lnSpc>
                          <a:spcPct val="115000"/>
                        </a:lnSpc>
                        <a:spcAft>
                          <a:spcPts val="1000"/>
                        </a:spcAft>
                      </a:pPr>
                      <a:r>
                        <a:rPr lang="it-IT" sz="600">
                          <a:effectLst/>
                        </a:rPr>
                        <a:t> </a:t>
                      </a:r>
                      <a:endParaRPr lang="it-IT" sz="600">
                        <a:effectLst/>
                        <a:latin typeface="Calibri"/>
                        <a:ea typeface="Calibri"/>
                        <a:cs typeface="Times New Roman"/>
                      </a:endParaRPr>
                    </a:p>
                  </a:txBody>
                  <a:tcPr marL="37281" marR="37281" marT="0" marB="0"/>
                </a:tc>
                <a:tc>
                  <a:txBody>
                    <a:bodyPr/>
                    <a:lstStyle/>
                    <a:p>
                      <a:pPr>
                        <a:lnSpc>
                          <a:spcPct val="115000"/>
                        </a:lnSpc>
                        <a:spcAft>
                          <a:spcPts val="1000"/>
                        </a:spcAft>
                      </a:pPr>
                      <a:r>
                        <a:rPr lang="it-IT" sz="600">
                          <a:effectLst/>
                        </a:rPr>
                        <a:t>Solo prelievo 968</a:t>
                      </a:r>
                    </a:p>
                    <a:p>
                      <a:pPr>
                        <a:lnSpc>
                          <a:spcPct val="115000"/>
                        </a:lnSpc>
                        <a:spcAft>
                          <a:spcPts val="1000"/>
                        </a:spcAft>
                      </a:pPr>
                      <a:r>
                        <a:rPr lang="it-IT" sz="600">
                          <a:effectLst/>
                        </a:rPr>
                        <a:t>Prelievo e pos 20.204</a:t>
                      </a:r>
                      <a:endParaRPr lang="it-IT" sz="600">
                        <a:effectLst/>
                        <a:latin typeface="Calibri"/>
                        <a:ea typeface="Calibri"/>
                        <a:cs typeface="Times New Roman"/>
                      </a:endParaRPr>
                    </a:p>
                  </a:txBody>
                  <a:tcPr marL="37281" marR="37281" marT="0" marB="0"/>
                </a:tc>
                <a:tc>
                  <a:txBody>
                    <a:bodyPr/>
                    <a:lstStyle/>
                    <a:p>
                      <a:pPr>
                        <a:lnSpc>
                          <a:spcPct val="115000"/>
                        </a:lnSpc>
                        <a:spcAft>
                          <a:spcPts val="1000"/>
                        </a:spcAft>
                      </a:pPr>
                      <a:r>
                        <a:rPr lang="it-IT" sz="600">
                          <a:effectLst/>
                        </a:rPr>
                        <a:t>Solo prelievo 1.056</a:t>
                      </a:r>
                    </a:p>
                    <a:p>
                      <a:pPr>
                        <a:lnSpc>
                          <a:spcPct val="115000"/>
                        </a:lnSpc>
                        <a:spcAft>
                          <a:spcPts val="1000"/>
                        </a:spcAft>
                      </a:pPr>
                      <a:r>
                        <a:rPr lang="it-IT" sz="600">
                          <a:effectLst/>
                        </a:rPr>
                        <a:t>Prelievo e pos 25.511</a:t>
                      </a:r>
                    </a:p>
                    <a:p>
                      <a:pPr>
                        <a:lnSpc>
                          <a:spcPct val="115000"/>
                        </a:lnSpc>
                        <a:spcAft>
                          <a:spcPts val="1000"/>
                        </a:spcAft>
                      </a:pPr>
                      <a:r>
                        <a:rPr lang="it-IT" sz="600">
                          <a:effectLst/>
                        </a:rPr>
                        <a:t> </a:t>
                      </a:r>
                      <a:endParaRPr lang="it-IT" sz="600">
                        <a:effectLst/>
                        <a:latin typeface="Calibri"/>
                        <a:ea typeface="Calibri"/>
                        <a:cs typeface="Times New Roman"/>
                      </a:endParaRPr>
                    </a:p>
                  </a:txBody>
                  <a:tcPr marL="37281" marR="37281" marT="0" marB="0"/>
                </a:tc>
                <a:tc>
                  <a:txBody>
                    <a:bodyPr/>
                    <a:lstStyle/>
                    <a:p>
                      <a:pPr>
                        <a:lnSpc>
                          <a:spcPct val="115000"/>
                        </a:lnSpc>
                        <a:spcAft>
                          <a:spcPts val="1000"/>
                        </a:spcAft>
                      </a:pPr>
                      <a:r>
                        <a:rPr lang="it-IT" sz="600">
                          <a:effectLst/>
                        </a:rPr>
                        <a:t>Solo prelievo 1.179</a:t>
                      </a:r>
                    </a:p>
                    <a:p>
                      <a:pPr>
                        <a:lnSpc>
                          <a:spcPct val="115000"/>
                        </a:lnSpc>
                        <a:spcAft>
                          <a:spcPts val="1000"/>
                        </a:spcAft>
                      </a:pPr>
                      <a:r>
                        <a:rPr lang="it-IT" sz="600">
                          <a:effectLst/>
                        </a:rPr>
                        <a:t>Prelievo e pos 36.174</a:t>
                      </a:r>
                    </a:p>
                    <a:p>
                      <a:pPr>
                        <a:lnSpc>
                          <a:spcPct val="115000"/>
                        </a:lnSpc>
                        <a:spcAft>
                          <a:spcPts val="1000"/>
                        </a:spcAft>
                      </a:pPr>
                      <a:r>
                        <a:rPr lang="it-IT" sz="600">
                          <a:effectLst/>
                        </a:rPr>
                        <a:t> </a:t>
                      </a:r>
                      <a:endParaRPr lang="it-IT" sz="600">
                        <a:effectLst/>
                        <a:latin typeface="Calibri"/>
                        <a:ea typeface="Calibri"/>
                        <a:cs typeface="Times New Roman"/>
                      </a:endParaRPr>
                    </a:p>
                  </a:txBody>
                  <a:tcPr marL="37281" marR="37281" marT="0" marB="0"/>
                </a:tc>
                <a:tc>
                  <a:txBody>
                    <a:bodyPr/>
                    <a:lstStyle/>
                    <a:p>
                      <a:pPr>
                        <a:lnSpc>
                          <a:spcPct val="115000"/>
                        </a:lnSpc>
                        <a:spcAft>
                          <a:spcPts val="1000"/>
                        </a:spcAft>
                      </a:pPr>
                      <a:r>
                        <a:rPr lang="it-IT" sz="600">
                          <a:effectLst/>
                        </a:rPr>
                        <a:t>Solo prelievo 939</a:t>
                      </a:r>
                    </a:p>
                    <a:p>
                      <a:pPr>
                        <a:lnSpc>
                          <a:spcPct val="115000"/>
                        </a:lnSpc>
                        <a:spcAft>
                          <a:spcPts val="1000"/>
                        </a:spcAft>
                      </a:pPr>
                      <a:r>
                        <a:rPr lang="it-IT" sz="600">
                          <a:effectLst/>
                        </a:rPr>
                        <a:t>Prelievo e pos 50.317</a:t>
                      </a:r>
                    </a:p>
                    <a:p>
                      <a:pPr>
                        <a:lnSpc>
                          <a:spcPct val="115000"/>
                        </a:lnSpc>
                        <a:spcAft>
                          <a:spcPts val="1000"/>
                        </a:spcAft>
                      </a:pPr>
                      <a:r>
                        <a:rPr lang="it-IT" sz="600">
                          <a:effectLst/>
                        </a:rPr>
                        <a:t> </a:t>
                      </a:r>
                      <a:endParaRPr lang="it-IT" sz="600">
                        <a:effectLst/>
                        <a:latin typeface="Calibri"/>
                        <a:ea typeface="Calibri"/>
                        <a:cs typeface="Times New Roman"/>
                      </a:endParaRPr>
                    </a:p>
                  </a:txBody>
                  <a:tcPr marL="37281" marR="37281" marT="0" marB="0"/>
                </a:tc>
                <a:tc>
                  <a:txBody>
                    <a:bodyPr/>
                    <a:lstStyle/>
                    <a:p>
                      <a:pPr>
                        <a:lnSpc>
                          <a:spcPct val="115000"/>
                        </a:lnSpc>
                        <a:spcAft>
                          <a:spcPts val="1000"/>
                        </a:spcAft>
                      </a:pPr>
                      <a:r>
                        <a:rPr lang="it-IT" sz="600">
                          <a:effectLst/>
                        </a:rPr>
                        <a:t>Solo prelievo 907</a:t>
                      </a:r>
                    </a:p>
                    <a:p>
                      <a:pPr>
                        <a:lnSpc>
                          <a:spcPct val="115000"/>
                        </a:lnSpc>
                        <a:spcAft>
                          <a:spcPts val="1000"/>
                        </a:spcAft>
                      </a:pPr>
                      <a:r>
                        <a:rPr lang="it-IT" sz="600">
                          <a:effectLst/>
                        </a:rPr>
                        <a:t>Prelievo e pos 53.716</a:t>
                      </a:r>
                    </a:p>
                    <a:p>
                      <a:pPr>
                        <a:lnSpc>
                          <a:spcPct val="115000"/>
                        </a:lnSpc>
                        <a:spcAft>
                          <a:spcPts val="1000"/>
                        </a:spcAft>
                      </a:pPr>
                      <a:r>
                        <a:rPr lang="it-IT" sz="600">
                          <a:effectLst/>
                        </a:rPr>
                        <a:t> </a:t>
                      </a:r>
                      <a:endParaRPr lang="it-IT" sz="600">
                        <a:effectLst/>
                        <a:latin typeface="Calibri"/>
                        <a:ea typeface="Calibri"/>
                        <a:cs typeface="Times New Roman"/>
                      </a:endParaRPr>
                    </a:p>
                  </a:txBody>
                  <a:tcPr marL="37281" marR="37281" marT="0" marB="0"/>
                </a:tc>
              </a:tr>
              <a:tr h="670279">
                <a:tc>
                  <a:txBody>
                    <a:bodyPr/>
                    <a:lstStyle/>
                    <a:p>
                      <a:pPr>
                        <a:lnSpc>
                          <a:spcPct val="115000"/>
                        </a:lnSpc>
                        <a:spcAft>
                          <a:spcPts val="1000"/>
                        </a:spcAft>
                      </a:pPr>
                      <a:r>
                        <a:rPr lang="it-IT" sz="600">
                          <a:effectLst/>
                        </a:rPr>
                        <a:t>Assegni bancari</a:t>
                      </a:r>
                      <a:endParaRPr lang="it-IT" sz="600">
                        <a:effectLst/>
                        <a:latin typeface="Calibri"/>
                        <a:ea typeface="Calibri"/>
                        <a:cs typeface="Times New Roman"/>
                      </a:endParaRPr>
                    </a:p>
                  </a:txBody>
                  <a:tcPr marL="37281" marR="37281" marT="0" marB="0"/>
                </a:tc>
                <a:tc>
                  <a:txBody>
                    <a:bodyPr/>
                    <a:lstStyle/>
                    <a:p>
                      <a:pPr>
                        <a:lnSpc>
                          <a:spcPct val="115000"/>
                        </a:lnSpc>
                        <a:spcAft>
                          <a:spcPts val="1000"/>
                        </a:spcAft>
                      </a:pPr>
                      <a:r>
                        <a:rPr lang="it-IT" sz="600">
                          <a:effectLst/>
                        </a:rPr>
                        <a:t>122.939 per trimestre (dati riferiti al 1998)</a:t>
                      </a:r>
                      <a:endParaRPr lang="it-IT" sz="600">
                        <a:effectLst/>
                        <a:latin typeface="Calibri"/>
                        <a:ea typeface="Calibri"/>
                        <a:cs typeface="Times New Roman"/>
                      </a:endParaRPr>
                    </a:p>
                  </a:txBody>
                  <a:tcPr marL="37281" marR="37281" marT="0" marB="0"/>
                </a:tc>
                <a:tc>
                  <a:txBody>
                    <a:bodyPr/>
                    <a:lstStyle/>
                    <a:p>
                      <a:pPr>
                        <a:lnSpc>
                          <a:spcPct val="115000"/>
                        </a:lnSpc>
                        <a:spcAft>
                          <a:spcPts val="1000"/>
                        </a:spcAft>
                      </a:pPr>
                      <a:r>
                        <a:rPr lang="it-IT" sz="600">
                          <a:effectLst/>
                        </a:rPr>
                        <a:t>118.109 per trimestre</a:t>
                      </a:r>
                      <a:endParaRPr lang="it-IT" sz="600">
                        <a:effectLst/>
                        <a:latin typeface="Calibri"/>
                        <a:ea typeface="Calibri"/>
                        <a:cs typeface="Times New Roman"/>
                      </a:endParaRPr>
                    </a:p>
                  </a:txBody>
                  <a:tcPr marL="37281" marR="37281" marT="0" marB="0"/>
                </a:tc>
                <a:tc>
                  <a:txBody>
                    <a:bodyPr/>
                    <a:lstStyle/>
                    <a:p>
                      <a:pPr>
                        <a:lnSpc>
                          <a:spcPct val="115000"/>
                        </a:lnSpc>
                        <a:spcAft>
                          <a:spcPts val="1000"/>
                        </a:spcAft>
                      </a:pPr>
                      <a:r>
                        <a:rPr lang="it-IT" sz="600" dirty="0">
                          <a:effectLst/>
                        </a:rPr>
                        <a:t>Circa 95.000 per trimestre</a:t>
                      </a:r>
                      <a:endParaRPr lang="it-IT" sz="600" dirty="0">
                        <a:effectLst/>
                        <a:latin typeface="Calibri"/>
                        <a:ea typeface="Calibri"/>
                        <a:cs typeface="Times New Roman"/>
                      </a:endParaRPr>
                    </a:p>
                  </a:txBody>
                  <a:tcPr marL="37281" marR="37281" marT="0" marB="0"/>
                </a:tc>
                <a:tc>
                  <a:txBody>
                    <a:bodyPr/>
                    <a:lstStyle/>
                    <a:p>
                      <a:pPr>
                        <a:lnSpc>
                          <a:spcPct val="115000"/>
                        </a:lnSpc>
                        <a:spcAft>
                          <a:spcPts val="1000"/>
                        </a:spcAft>
                      </a:pPr>
                      <a:r>
                        <a:rPr lang="it-IT" sz="600" dirty="0">
                          <a:effectLst/>
                        </a:rPr>
                        <a:t>67.300 per trimestre</a:t>
                      </a:r>
                      <a:endParaRPr lang="it-IT" sz="600" dirty="0">
                        <a:effectLst/>
                        <a:latin typeface="Calibri"/>
                        <a:ea typeface="Calibri"/>
                        <a:cs typeface="Times New Roman"/>
                      </a:endParaRPr>
                    </a:p>
                  </a:txBody>
                  <a:tcPr marL="37281" marR="37281" marT="0" marB="0"/>
                </a:tc>
                <a:tc>
                  <a:txBody>
                    <a:bodyPr/>
                    <a:lstStyle/>
                    <a:p>
                      <a:pPr>
                        <a:lnSpc>
                          <a:spcPct val="115000"/>
                        </a:lnSpc>
                        <a:spcAft>
                          <a:spcPts val="1000"/>
                        </a:spcAft>
                      </a:pPr>
                      <a:r>
                        <a:rPr lang="it-IT" sz="600">
                          <a:effectLst/>
                        </a:rPr>
                        <a:t>Circa 40/45.000 per trimestre</a:t>
                      </a:r>
                      <a:endParaRPr lang="it-IT" sz="600">
                        <a:effectLst/>
                        <a:latin typeface="Calibri"/>
                        <a:ea typeface="Calibri"/>
                        <a:cs typeface="Times New Roman"/>
                      </a:endParaRPr>
                    </a:p>
                  </a:txBody>
                  <a:tcPr marL="37281" marR="37281" marT="0" marB="0"/>
                </a:tc>
                <a:tc>
                  <a:txBody>
                    <a:bodyPr/>
                    <a:lstStyle/>
                    <a:p>
                      <a:pPr>
                        <a:lnSpc>
                          <a:spcPct val="115000"/>
                        </a:lnSpc>
                        <a:spcAft>
                          <a:spcPts val="1000"/>
                        </a:spcAft>
                      </a:pPr>
                      <a:r>
                        <a:rPr lang="it-IT" sz="600" dirty="0">
                          <a:effectLst/>
                        </a:rPr>
                        <a:t>(primi due trim. 2017 circa 37.500 per trimestre)</a:t>
                      </a:r>
                      <a:endParaRPr lang="it-IT" sz="600" dirty="0">
                        <a:effectLst/>
                        <a:latin typeface="Calibri"/>
                        <a:ea typeface="Calibri"/>
                        <a:cs typeface="Times New Roman"/>
                      </a:endParaRPr>
                    </a:p>
                  </a:txBody>
                  <a:tcPr marL="37281" marR="37281" marT="0" marB="0"/>
                </a:tc>
              </a:tr>
            </a:tbl>
          </a:graphicData>
        </a:graphic>
      </p:graphicFrame>
    </p:spTree>
    <p:extLst>
      <p:ext uri="{BB962C8B-B14F-4D97-AF65-F5344CB8AC3E}">
        <p14:creationId xmlns:p14="http://schemas.microsoft.com/office/powerpoint/2010/main" val="573790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764704"/>
            <a:ext cx="8229600" cy="1066800"/>
          </a:xfrm>
        </p:spPr>
        <p:txBody>
          <a:bodyPr>
            <a:normAutofit/>
          </a:bodyPr>
          <a:lstStyle/>
          <a:p>
            <a:r>
              <a:rPr lang="it-IT" sz="1600" dirty="0" smtClean="0"/>
              <a:t>Fonte: Banca d’Italia – indagini statistiche</a:t>
            </a:r>
            <a:endParaRPr lang="it-IT" sz="1600"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67744" y="1628800"/>
            <a:ext cx="4628572" cy="504514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826222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980728"/>
            <a:ext cx="8229600" cy="1066800"/>
          </a:xfrm>
        </p:spPr>
        <p:txBody>
          <a:bodyPr>
            <a:normAutofit/>
          </a:bodyPr>
          <a:lstStyle/>
          <a:p>
            <a:r>
              <a:rPr lang="it-IT" sz="3600" dirty="0" smtClean="0"/>
              <a:t>Le direttive sui sistemi di pagamento</a:t>
            </a:r>
            <a:endParaRPr lang="it-IT" sz="3600" dirty="0"/>
          </a:p>
        </p:txBody>
      </p:sp>
      <p:sp>
        <p:nvSpPr>
          <p:cNvPr id="3" name="Segnaposto contenuto 2"/>
          <p:cNvSpPr>
            <a:spLocks noGrp="1"/>
          </p:cNvSpPr>
          <p:nvPr>
            <p:ph idx="1"/>
          </p:nvPr>
        </p:nvSpPr>
        <p:spPr/>
        <p:txBody>
          <a:bodyPr>
            <a:normAutofit lnSpcReduction="10000"/>
          </a:bodyPr>
          <a:lstStyle/>
          <a:p>
            <a:pPr marL="109728" indent="0" algn="just">
              <a:buNone/>
            </a:pPr>
            <a:r>
              <a:rPr lang="it-IT" dirty="0" smtClean="0"/>
              <a:t>Direttive PSD e PSD 2 e loro attuazione:</a:t>
            </a:r>
          </a:p>
          <a:p>
            <a:pPr marL="109728" indent="0" algn="just">
              <a:buNone/>
            </a:pPr>
            <a:r>
              <a:rPr lang="it-IT" dirty="0" smtClean="0"/>
              <a:t>La codificazione degli «strumenti di pagamento»:</a:t>
            </a:r>
          </a:p>
          <a:p>
            <a:pPr marL="109728" indent="0" algn="just">
              <a:buNone/>
            </a:pPr>
            <a:r>
              <a:rPr lang="it-IT" dirty="0" smtClean="0"/>
              <a:t>Art</a:t>
            </a:r>
            <a:r>
              <a:rPr lang="it-IT" dirty="0"/>
              <a:t>. 1, comma 1, </a:t>
            </a:r>
            <a:r>
              <a:rPr lang="it-IT" dirty="0" err="1"/>
              <a:t>lett</a:t>
            </a:r>
            <a:r>
              <a:rPr lang="it-IT" dirty="0"/>
              <a:t>. s), d.lgs. n. 11/2010 (attuativo </a:t>
            </a:r>
            <a:r>
              <a:rPr lang="it-IT" dirty="0" smtClean="0"/>
              <a:t>PSD) </a:t>
            </a:r>
            <a:r>
              <a:rPr lang="it-IT" dirty="0"/>
              <a:t>per strumento di pagamento si intende infatti  qualsiasi </a:t>
            </a:r>
            <a:r>
              <a:rPr lang="it-IT" i="1" dirty="0"/>
              <a:t>dispositivo personalizzato e/o insieme di procedure concordate tra l'</a:t>
            </a:r>
            <a:r>
              <a:rPr lang="it-IT" b="1" i="1" dirty="0"/>
              <a:t>((utente))</a:t>
            </a:r>
            <a:r>
              <a:rPr lang="it-IT" i="1" dirty="0"/>
              <a:t> e il prestatore di servizi di pagamento e di cui l'</a:t>
            </a:r>
            <a:r>
              <a:rPr lang="it-IT" b="1" i="1" dirty="0"/>
              <a:t>((utente))</a:t>
            </a:r>
            <a:r>
              <a:rPr lang="it-IT" i="1" dirty="0"/>
              <a:t> di servizi di pagamento si avvale per impartire un ordine di pagamento</a:t>
            </a:r>
            <a:r>
              <a:rPr lang="it-IT" dirty="0"/>
              <a:t>;</a:t>
            </a:r>
          </a:p>
          <a:p>
            <a:pPr marL="109728" indent="0" algn="just">
              <a:buNone/>
            </a:pPr>
            <a:endParaRPr lang="it-IT" dirty="0" smtClean="0"/>
          </a:p>
          <a:p>
            <a:pPr algn="just"/>
            <a:endParaRPr lang="it-IT" dirty="0" smtClean="0"/>
          </a:p>
          <a:p>
            <a:pPr algn="just"/>
            <a:endParaRPr lang="it-IT" dirty="0" smtClean="0"/>
          </a:p>
          <a:p>
            <a:pPr algn="just"/>
            <a:endParaRPr lang="it-IT" dirty="0"/>
          </a:p>
        </p:txBody>
      </p:sp>
    </p:spTree>
    <p:extLst>
      <p:ext uri="{BB962C8B-B14F-4D97-AF65-F5344CB8AC3E}">
        <p14:creationId xmlns:p14="http://schemas.microsoft.com/office/powerpoint/2010/main" val="40331586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980728"/>
            <a:ext cx="8229600" cy="1066800"/>
          </a:xfrm>
        </p:spPr>
        <p:txBody>
          <a:bodyPr>
            <a:normAutofit/>
          </a:bodyPr>
          <a:lstStyle/>
          <a:p>
            <a:r>
              <a:rPr lang="it-IT" sz="3600" dirty="0" smtClean="0"/>
              <a:t>Gli strumenti di pagamento</a:t>
            </a:r>
            <a:endParaRPr lang="it-IT" sz="3600" dirty="0"/>
          </a:p>
        </p:txBody>
      </p:sp>
      <p:sp>
        <p:nvSpPr>
          <p:cNvPr id="3" name="Segnaposto contenuto 2"/>
          <p:cNvSpPr>
            <a:spLocks noGrp="1"/>
          </p:cNvSpPr>
          <p:nvPr>
            <p:ph idx="1"/>
          </p:nvPr>
        </p:nvSpPr>
        <p:spPr/>
        <p:txBody>
          <a:bodyPr>
            <a:normAutofit fontScale="77500" lnSpcReduction="20000"/>
          </a:bodyPr>
          <a:lstStyle/>
          <a:p>
            <a:pPr marL="109728" indent="0" algn="just">
              <a:buNone/>
            </a:pPr>
            <a:r>
              <a:rPr lang="it-IT" dirty="0" smtClean="0"/>
              <a:t>Direttive PSD e PSD 2 e loro attuazione:</a:t>
            </a:r>
          </a:p>
          <a:p>
            <a:pPr marL="109728" indent="0" algn="just">
              <a:buNone/>
            </a:pPr>
            <a:r>
              <a:rPr lang="it-IT" dirty="0" smtClean="0"/>
              <a:t>La codificazione degli «strumenti di pagamento»:</a:t>
            </a:r>
          </a:p>
          <a:p>
            <a:pPr marL="109728" indent="0" algn="just">
              <a:buNone/>
            </a:pPr>
            <a:r>
              <a:rPr lang="it-IT" dirty="0" smtClean="0"/>
              <a:t>Art</a:t>
            </a:r>
            <a:r>
              <a:rPr lang="it-IT" dirty="0"/>
              <a:t>. 1, comma 1, </a:t>
            </a:r>
            <a:r>
              <a:rPr lang="it-IT" dirty="0" err="1"/>
              <a:t>lett</a:t>
            </a:r>
            <a:r>
              <a:rPr lang="it-IT" dirty="0"/>
              <a:t>. s), d.lgs. n. 11/2010 (attuativo </a:t>
            </a:r>
            <a:r>
              <a:rPr lang="it-IT" dirty="0" smtClean="0"/>
              <a:t>PSD) </a:t>
            </a:r>
            <a:r>
              <a:rPr lang="it-IT" dirty="0"/>
              <a:t>per strumento di pagamento si intende infatti  qualsiasi </a:t>
            </a:r>
            <a:r>
              <a:rPr lang="it-IT" i="1" dirty="0"/>
              <a:t>dispositivo personalizzato e/o insieme di procedure concordate tra l'</a:t>
            </a:r>
            <a:r>
              <a:rPr lang="it-IT" b="1" i="1" dirty="0"/>
              <a:t>((utente))</a:t>
            </a:r>
            <a:r>
              <a:rPr lang="it-IT" i="1" dirty="0"/>
              <a:t> e il prestatore di servizi di pagamento e di cui l'</a:t>
            </a:r>
            <a:r>
              <a:rPr lang="it-IT" b="1" i="1" dirty="0"/>
              <a:t>((utente))</a:t>
            </a:r>
            <a:r>
              <a:rPr lang="it-IT" i="1" dirty="0"/>
              <a:t> di servizi di pagamento si avvale per impartire un ordine di pagamento</a:t>
            </a:r>
            <a:r>
              <a:rPr lang="it-IT" dirty="0" smtClean="0"/>
              <a:t>;</a:t>
            </a:r>
            <a:r>
              <a:rPr lang="it-IT" dirty="0"/>
              <a:t> </a:t>
            </a:r>
            <a:endParaRPr lang="it-IT" dirty="0" smtClean="0"/>
          </a:p>
          <a:p>
            <a:pPr marL="109728" indent="0" algn="just">
              <a:buNone/>
            </a:pPr>
            <a:r>
              <a:rPr lang="it-IT" dirty="0" smtClean="0"/>
              <a:t>Con </a:t>
            </a:r>
            <a:r>
              <a:rPr lang="it-IT" dirty="0"/>
              <a:t>l’attuazione della PSD 2, l’art. 1, comma 1, d.lgs. n. 11/2010 si arricchisce della definizione (introdotta alla lettera c-quater) di "</a:t>
            </a:r>
            <a:r>
              <a:rPr lang="it-IT" b="1" dirty="0"/>
              <a:t>emissione di strumenti di pagamento</a:t>
            </a:r>
            <a:r>
              <a:rPr lang="it-IT" dirty="0"/>
              <a:t>": un servizio di pagamento fornito da un prestatore di servizi di pagamento che stipula un contratto per fornire al pagatore uno strumento di pagamento per disporre e trattare/ le operazioni di pagamento di quest'ultimo;))</a:t>
            </a:r>
          </a:p>
          <a:p>
            <a:pPr marL="109728" indent="0" algn="just">
              <a:buNone/>
            </a:pPr>
            <a:endParaRPr lang="it-IT" dirty="0" smtClean="0"/>
          </a:p>
          <a:p>
            <a:pPr algn="just"/>
            <a:endParaRPr lang="it-IT" dirty="0" smtClean="0"/>
          </a:p>
          <a:p>
            <a:pPr algn="just"/>
            <a:endParaRPr lang="it-IT" dirty="0" smtClean="0"/>
          </a:p>
          <a:p>
            <a:pPr algn="just"/>
            <a:endParaRPr lang="it-IT" dirty="0"/>
          </a:p>
        </p:txBody>
      </p:sp>
    </p:spTree>
    <p:extLst>
      <p:ext uri="{BB962C8B-B14F-4D97-AF65-F5344CB8AC3E}">
        <p14:creationId xmlns:p14="http://schemas.microsoft.com/office/powerpoint/2010/main" val="42832599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980728"/>
            <a:ext cx="8229600" cy="1066800"/>
          </a:xfrm>
        </p:spPr>
        <p:txBody>
          <a:bodyPr>
            <a:normAutofit/>
          </a:bodyPr>
          <a:lstStyle/>
          <a:p>
            <a:r>
              <a:rPr lang="it-IT" sz="3600" dirty="0" smtClean="0"/>
              <a:t>Le operazioni di pagamento</a:t>
            </a:r>
            <a:endParaRPr lang="it-IT" sz="3600" dirty="0"/>
          </a:p>
        </p:txBody>
      </p:sp>
      <p:sp>
        <p:nvSpPr>
          <p:cNvPr id="3" name="Segnaposto contenuto 2"/>
          <p:cNvSpPr>
            <a:spLocks noGrp="1"/>
          </p:cNvSpPr>
          <p:nvPr>
            <p:ph idx="1"/>
          </p:nvPr>
        </p:nvSpPr>
        <p:spPr/>
        <p:txBody>
          <a:bodyPr>
            <a:normAutofit fontScale="92500" lnSpcReduction="10000"/>
          </a:bodyPr>
          <a:lstStyle/>
          <a:p>
            <a:pPr marL="109728" indent="0" algn="just">
              <a:buNone/>
            </a:pPr>
            <a:r>
              <a:rPr lang="it-IT" dirty="0"/>
              <a:t>“</a:t>
            </a:r>
            <a:r>
              <a:rPr lang="it-IT" b="1" dirty="0"/>
              <a:t>operazione di pagamento</a:t>
            </a:r>
            <a:r>
              <a:rPr lang="it-IT" dirty="0"/>
              <a:t>” definita dall’art. 1, comma 1, </a:t>
            </a:r>
            <a:r>
              <a:rPr lang="it-IT" dirty="0" err="1"/>
              <a:t>lett</a:t>
            </a:r>
            <a:r>
              <a:rPr lang="it-IT" dirty="0"/>
              <a:t>. c), d.lgs. 11/2010 come l'attività, posta in essere dal pagatore o dal beneficiario, di versare, trasferire o prelevare fondi, indipendentemente da eventuali obblighi sottostanti tra pagatore e beneficiario; </a:t>
            </a:r>
            <a:endParaRPr lang="it-IT" dirty="0" smtClean="0"/>
          </a:p>
          <a:p>
            <a:pPr marL="109728" indent="0" algn="just">
              <a:buNone/>
            </a:pPr>
            <a:r>
              <a:rPr lang="it-IT" dirty="0" smtClean="0"/>
              <a:t>nozione </a:t>
            </a:r>
            <a:r>
              <a:rPr lang="it-IT" dirty="0"/>
              <a:t>cui oggi si aggiunge quella di "operazione di pagamento a distanza" (</a:t>
            </a:r>
            <a:r>
              <a:rPr lang="it-IT" dirty="0" err="1"/>
              <a:t>lett</a:t>
            </a:r>
            <a:r>
              <a:rPr lang="it-IT" dirty="0"/>
              <a:t>. c-bis), definita quale “operazione di pagamento iniziata tramite internet o tramite un dispositivo che può essere utilizzato per comunicare a distanza”</a:t>
            </a:r>
            <a:endParaRPr lang="it-IT" dirty="0" smtClean="0"/>
          </a:p>
          <a:p>
            <a:pPr algn="just"/>
            <a:endParaRPr lang="it-IT" dirty="0" smtClean="0"/>
          </a:p>
          <a:p>
            <a:pPr algn="just"/>
            <a:endParaRPr lang="it-IT" dirty="0"/>
          </a:p>
        </p:txBody>
      </p:sp>
    </p:spTree>
    <p:extLst>
      <p:ext uri="{BB962C8B-B14F-4D97-AF65-F5344CB8AC3E}">
        <p14:creationId xmlns:p14="http://schemas.microsoft.com/office/powerpoint/2010/main" val="18196113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980728"/>
            <a:ext cx="8229600" cy="1066800"/>
          </a:xfrm>
        </p:spPr>
        <p:txBody>
          <a:bodyPr>
            <a:normAutofit/>
          </a:bodyPr>
          <a:lstStyle/>
          <a:p>
            <a:r>
              <a:rPr lang="it-IT" sz="3600" dirty="0" smtClean="0"/>
              <a:t>I servizi di pagamento</a:t>
            </a:r>
            <a:endParaRPr lang="it-IT" sz="3600" dirty="0"/>
          </a:p>
        </p:txBody>
      </p:sp>
      <p:sp>
        <p:nvSpPr>
          <p:cNvPr id="3" name="Segnaposto contenuto 2"/>
          <p:cNvSpPr>
            <a:spLocks noGrp="1"/>
          </p:cNvSpPr>
          <p:nvPr>
            <p:ph idx="1"/>
          </p:nvPr>
        </p:nvSpPr>
        <p:spPr/>
        <p:txBody>
          <a:bodyPr>
            <a:normAutofit/>
          </a:bodyPr>
          <a:lstStyle/>
          <a:p>
            <a:pPr algn="just"/>
            <a:r>
              <a:rPr lang="it-IT" b="1" dirty="0" smtClean="0"/>
              <a:t>«servizi </a:t>
            </a:r>
            <a:r>
              <a:rPr lang="it-IT" b="1" dirty="0"/>
              <a:t>di </a:t>
            </a:r>
            <a:r>
              <a:rPr lang="it-IT" b="1" dirty="0" smtClean="0"/>
              <a:t>pagamento»</a:t>
            </a:r>
            <a:r>
              <a:rPr lang="it-IT" dirty="0" smtClean="0"/>
              <a:t>: </a:t>
            </a:r>
            <a:r>
              <a:rPr lang="it-IT" dirty="0"/>
              <a:t>soppressione delle definizioni precedentemente contenute nell’art. 1, comma 1, </a:t>
            </a:r>
            <a:r>
              <a:rPr lang="it-IT" dirty="0" err="1"/>
              <a:t>lett</a:t>
            </a:r>
            <a:r>
              <a:rPr lang="it-IT" dirty="0"/>
              <a:t> b) del </a:t>
            </a:r>
            <a:r>
              <a:rPr lang="it-IT" dirty="0" err="1"/>
              <a:t>d.lgs</a:t>
            </a:r>
            <a:r>
              <a:rPr lang="it-IT" dirty="0"/>
              <a:t> n. 11/2010 e rinvio ad opera di tale norme alla definizione inserita nel </a:t>
            </a:r>
            <a:r>
              <a:rPr lang="it-IT" dirty="0" smtClean="0"/>
              <a:t>TUB (</a:t>
            </a:r>
            <a:r>
              <a:rPr lang="it-IT" dirty="0" err="1" smtClean="0"/>
              <a:t>lett</a:t>
            </a:r>
            <a:r>
              <a:rPr lang="it-IT" dirty="0"/>
              <a:t>. h-</a:t>
            </a:r>
            <a:r>
              <a:rPr lang="it-IT" i="1" dirty="0"/>
              <a:t>septies</a:t>
            </a:r>
            <a:r>
              <a:rPr lang="it-IT" dirty="0"/>
              <a:t>.1), secondo la quale per "servizi di pagamento" si intendono le seguenti </a:t>
            </a:r>
            <a:r>
              <a:rPr lang="it-IT" dirty="0" smtClean="0"/>
              <a:t>attività (…)</a:t>
            </a:r>
          </a:p>
          <a:p>
            <a:pPr algn="just"/>
            <a:endParaRPr lang="it-IT" dirty="0" smtClean="0"/>
          </a:p>
          <a:p>
            <a:pPr algn="just"/>
            <a:endParaRPr lang="it-IT" dirty="0"/>
          </a:p>
        </p:txBody>
      </p:sp>
    </p:spTree>
    <p:extLst>
      <p:ext uri="{BB962C8B-B14F-4D97-AF65-F5344CB8AC3E}">
        <p14:creationId xmlns:p14="http://schemas.microsoft.com/office/powerpoint/2010/main" val="18062093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980728"/>
            <a:ext cx="8229600" cy="1066800"/>
          </a:xfrm>
        </p:spPr>
        <p:txBody>
          <a:bodyPr>
            <a:normAutofit/>
          </a:bodyPr>
          <a:lstStyle/>
          <a:p>
            <a:r>
              <a:rPr lang="it-IT" sz="3600" dirty="0" smtClean="0"/>
              <a:t>I sistemi di pagamento</a:t>
            </a:r>
            <a:endParaRPr lang="it-IT" sz="3600" dirty="0"/>
          </a:p>
        </p:txBody>
      </p:sp>
      <p:sp>
        <p:nvSpPr>
          <p:cNvPr id="3" name="Segnaposto contenuto 2"/>
          <p:cNvSpPr>
            <a:spLocks noGrp="1"/>
          </p:cNvSpPr>
          <p:nvPr>
            <p:ph idx="1"/>
          </p:nvPr>
        </p:nvSpPr>
        <p:spPr/>
        <p:txBody>
          <a:bodyPr>
            <a:normAutofit fontScale="92500"/>
          </a:bodyPr>
          <a:lstStyle/>
          <a:p>
            <a:pPr algn="just"/>
            <a:r>
              <a:rPr lang="it-IT" dirty="0"/>
              <a:t>Gli strumenti di pagamento diversi dalla moneta, </a:t>
            </a:r>
            <a:r>
              <a:rPr lang="it-IT" dirty="0" smtClean="0"/>
              <a:t>hanno bisogno </a:t>
            </a:r>
            <a:r>
              <a:rPr lang="it-IT" dirty="0"/>
              <a:t>di un </a:t>
            </a:r>
            <a:r>
              <a:rPr lang="it-IT" b="1" dirty="0"/>
              <a:t>sistema</a:t>
            </a:r>
            <a:r>
              <a:rPr lang="it-IT" dirty="0"/>
              <a:t> nel quale essi sono in grado di adempiere alla propria funzione. </a:t>
            </a:r>
          </a:p>
          <a:p>
            <a:pPr algn="just"/>
            <a:r>
              <a:rPr lang="it-IT" dirty="0"/>
              <a:t>Ai sensi dell’art. 1, comma 1, </a:t>
            </a:r>
            <a:r>
              <a:rPr lang="it-IT" dirty="0" err="1"/>
              <a:t>lett</a:t>
            </a:r>
            <a:r>
              <a:rPr lang="it-IT" dirty="0"/>
              <a:t>. d), d.lgs. n. 11/2010, il "</a:t>
            </a:r>
            <a:r>
              <a:rPr lang="it-IT" b="1" dirty="0"/>
              <a:t>sistema di pagamento</a:t>
            </a:r>
            <a:r>
              <a:rPr lang="it-IT" dirty="0"/>
              <a:t>" o "sistema di scambio, di compensazione e di regolamento" </a:t>
            </a:r>
            <a:r>
              <a:rPr lang="it-IT" i="1" dirty="0"/>
              <a:t>è un sistema di trasferimento di fondi con meccanismi di funzionamento formali e standardizzati e regole comuni per il trattamento, la compensazione e/o il regolamento di operazioni di pagamento</a:t>
            </a:r>
            <a:endParaRPr lang="it-IT" dirty="0" smtClean="0"/>
          </a:p>
          <a:p>
            <a:pPr algn="just"/>
            <a:endParaRPr lang="it-IT" dirty="0"/>
          </a:p>
        </p:txBody>
      </p:sp>
    </p:spTree>
    <p:extLst>
      <p:ext uri="{BB962C8B-B14F-4D97-AF65-F5344CB8AC3E}">
        <p14:creationId xmlns:p14="http://schemas.microsoft.com/office/powerpoint/2010/main" val="31890441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980728"/>
            <a:ext cx="8229600" cy="1066800"/>
          </a:xfrm>
        </p:spPr>
        <p:txBody>
          <a:bodyPr>
            <a:normAutofit/>
          </a:bodyPr>
          <a:lstStyle/>
          <a:p>
            <a:r>
              <a:rPr lang="it-IT" sz="3600" dirty="0" smtClean="0"/>
              <a:t>La moneta elettronica</a:t>
            </a:r>
            <a:endParaRPr lang="it-IT" sz="3600" dirty="0"/>
          </a:p>
        </p:txBody>
      </p:sp>
      <p:sp>
        <p:nvSpPr>
          <p:cNvPr id="3" name="Segnaposto contenuto 2"/>
          <p:cNvSpPr>
            <a:spLocks noGrp="1"/>
          </p:cNvSpPr>
          <p:nvPr>
            <p:ph idx="1"/>
          </p:nvPr>
        </p:nvSpPr>
        <p:spPr/>
        <p:txBody>
          <a:bodyPr>
            <a:normAutofit fontScale="92500" lnSpcReduction="20000"/>
          </a:bodyPr>
          <a:lstStyle/>
          <a:p>
            <a:pPr marL="109728" indent="0" algn="just">
              <a:buNone/>
            </a:pPr>
            <a:r>
              <a:rPr lang="it-IT" dirty="0"/>
              <a:t>Fra gli strumenti di pagamento con moneta alternativa a quella </a:t>
            </a:r>
            <a:r>
              <a:rPr lang="it-IT" dirty="0" smtClean="0"/>
              <a:t>legale è centrale la c.d</a:t>
            </a:r>
            <a:r>
              <a:rPr lang="it-IT" dirty="0"/>
              <a:t>. “</a:t>
            </a:r>
            <a:r>
              <a:rPr lang="it-IT" b="1" dirty="0"/>
              <a:t>moneta</a:t>
            </a:r>
            <a:r>
              <a:rPr lang="it-IT" dirty="0"/>
              <a:t> </a:t>
            </a:r>
            <a:r>
              <a:rPr lang="it-IT" b="1" dirty="0"/>
              <a:t>elettronica</a:t>
            </a:r>
            <a:r>
              <a:rPr lang="it-IT" dirty="0"/>
              <a:t>”.</a:t>
            </a:r>
          </a:p>
          <a:p>
            <a:pPr marL="109728" indent="0">
              <a:buNone/>
            </a:pPr>
            <a:r>
              <a:rPr lang="it-IT" dirty="0" smtClean="0"/>
              <a:t>Definizione generica (art</a:t>
            </a:r>
            <a:r>
              <a:rPr lang="it-IT" dirty="0"/>
              <a:t>. 1, </a:t>
            </a:r>
            <a:r>
              <a:rPr lang="it-IT" dirty="0" err="1"/>
              <a:t>lett</a:t>
            </a:r>
            <a:r>
              <a:rPr lang="it-IT" dirty="0"/>
              <a:t>. h-ter, </a:t>
            </a:r>
            <a:r>
              <a:rPr lang="it-IT" dirty="0" smtClean="0"/>
              <a:t>TUB):</a:t>
            </a:r>
            <a:endParaRPr lang="it-IT" dirty="0"/>
          </a:p>
          <a:p>
            <a:pPr algn="just"/>
            <a:r>
              <a:rPr lang="it-IT" dirty="0"/>
              <a:t>“</a:t>
            </a:r>
            <a:r>
              <a:rPr lang="it-IT" b="1" dirty="0"/>
              <a:t>moneta elettronica</a:t>
            </a:r>
            <a:r>
              <a:rPr lang="it-IT" dirty="0"/>
              <a:t>”: </a:t>
            </a:r>
            <a:r>
              <a:rPr lang="it-IT" i="1" dirty="0"/>
              <a:t>il valore monetario memorizzato elettronicamente, ivi inclusa la memorizzazione magnetica, rappresentato da un credito nei confronti dell'emittente che sia emesso per effettuare operazioni di pagamento come definite all'articolo 1, comma 1, lettera c), del decreto legislativo 27 gennaio 2010, n. 11, e che sia accettato da persone fisiche e giuridiche diverse dall'emittente. Non costituisce moneta elettronica</a:t>
            </a:r>
            <a:endParaRPr lang="it-IT" dirty="0"/>
          </a:p>
        </p:txBody>
      </p:sp>
    </p:spTree>
    <p:extLst>
      <p:ext uri="{BB962C8B-B14F-4D97-AF65-F5344CB8AC3E}">
        <p14:creationId xmlns:p14="http://schemas.microsoft.com/office/powerpoint/2010/main" val="23290545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980728"/>
            <a:ext cx="8229600" cy="1066800"/>
          </a:xfrm>
        </p:spPr>
        <p:txBody>
          <a:bodyPr>
            <a:normAutofit/>
          </a:bodyPr>
          <a:lstStyle/>
          <a:p>
            <a:r>
              <a:rPr lang="it-IT" sz="3600" dirty="0" smtClean="0"/>
              <a:t>Moneta elettronica e moneta digitale</a:t>
            </a:r>
            <a:endParaRPr lang="it-IT" sz="3600" dirty="0"/>
          </a:p>
        </p:txBody>
      </p:sp>
      <p:sp>
        <p:nvSpPr>
          <p:cNvPr id="3" name="Segnaposto contenuto 2"/>
          <p:cNvSpPr>
            <a:spLocks noGrp="1"/>
          </p:cNvSpPr>
          <p:nvPr>
            <p:ph idx="1"/>
          </p:nvPr>
        </p:nvSpPr>
        <p:spPr/>
        <p:txBody>
          <a:bodyPr>
            <a:normAutofit fontScale="85000" lnSpcReduction="10000"/>
          </a:bodyPr>
          <a:lstStyle/>
          <a:p>
            <a:pPr algn="just"/>
            <a:r>
              <a:rPr lang="it-IT" dirty="0" smtClean="0"/>
              <a:t>I </a:t>
            </a:r>
            <a:r>
              <a:rPr lang="it-IT" dirty="0"/>
              <a:t>pagamenti elettronici possono girare su sistemi centralizzati (es. </a:t>
            </a:r>
            <a:r>
              <a:rPr lang="it-IT" dirty="0" err="1"/>
              <a:t>PayPal</a:t>
            </a:r>
            <a:r>
              <a:rPr lang="it-IT" dirty="0"/>
              <a:t>, o sia pure con differenze, </a:t>
            </a:r>
            <a:r>
              <a:rPr lang="it-IT" dirty="0" err="1"/>
              <a:t>ApplePay</a:t>
            </a:r>
            <a:r>
              <a:rPr lang="it-IT" dirty="0"/>
              <a:t>, Google </a:t>
            </a:r>
            <a:r>
              <a:rPr lang="it-IT" dirty="0" err="1"/>
              <a:t>Wallet</a:t>
            </a:r>
            <a:r>
              <a:rPr lang="it-IT" dirty="0"/>
              <a:t>), o decentrati (</a:t>
            </a:r>
            <a:r>
              <a:rPr lang="it-IT" dirty="0" err="1"/>
              <a:t>Bitcoin</a:t>
            </a:r>
            <a:r>
              <a:rPr lang="it-IT" dirty="0"/>
              <a:t> ecc.).</a:t>
            </a:r>
          </a:p>
          <a:p>
            <a:pPr algn="just"/>
            <a:r>
              <a:rPr lang="it-IT" dirty="0"/>
              <a:t>È in tale ambito che si inquadra la complessa fattispecie </a:t>
            </a:r>
            <a:r>
              <a:rPr lang="it-IT" dirty="0" smtClean="0"/>
              <a:t>della </a:t>
            </a:r>
            <a:r>
              <a:rPr lang="it-IT" dirty="0"/>
              <a:t>“moneta digitale”, fermo rimanendo che non ogni fattispecie </a:t>
            </a:r>
            <a:r>
              <a:rPr lang="it-IT" dirty="0" smtClean="0"/>
              <a:t>così definita può dirsi “</a:t>
            </a:r>
            <a:r>
              <a:rPr lang="it-IT" dirty="0"/>
              <a:t>moneta” in senso </a:t>
            </a:r>
            <a:r>
              <a:rPr lang="it-IT" dirty="0" smtClean="0"/>
              <a:t>proprio.</a:t>
            </a:r>
            <a:endParaRPr lang="it-IT" dirty="0"/>
          </a:p>
          <a:p>
            <a:pPr algn="just"/>
            <a:r>
              <a:rPr lang="it-IT" dirty="0"/>
              <a:t>Mentre infatti la moneta elettronica oggi definita dal TUB (v. </a:t>
            </a:r>
            <a:r>
              <a:rPr lang="it-IT" i="1" dirty="0" err="1"/>
              <a:t>supra</a:t>
            </a:r>
            <a:r>
              <a:rPr lang="it-IT" dirty="0"/>
              <a:t>) ha senz’altro le caratteristiche e la dignità giuridica della “moneta”, non così è per numerose altre fattispecie, prime fra tutte proprio quelle che oggi correntemente vengono riassunte nel “</a:t>
            </a:r>
            <a:r>
              <a:rPr lang="it-IT" dirty="0" err="1" smtClean="0"/>
              <a:t>bitcoin</a:t>
            </a:r>
            <a:r>
              <a:rPr lang="it-IT" dirty="0" smtClean="0"/>
              <a:t>». </a:t>
            </a:r>
            <a:endParaRPr lang="it-IT" dirty="0"/>
          </a:p>
        </p:txBody>
      </p:sp>
    </p:spTree>
    <p:extLst>
      <p:ext uri="{BB962C8B-B14F-4D97-AF65-F5344CB8AC3E}">
        <p14:creationId xmlns:p14="http://schemas.microsoft.com/office/powerpoint/2010/main" val="28998192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980728"/>
            <a:ext cx="8229600" cy="1066800"/>
          </a:xfrm>
        </p:spPr>
        <p:txBody>
          <a:bodyPr>
            <a:normAutofit/>
          </a:bodyPr>
          <a:lstStyle/>
          <a:p>
            <a:r>
              <a:rPr lang="it-IT" sz="3600" dirty="0" smtClean="0"/>
              <a:t>La moneta «virtuale»</a:t>
            </a:r>
            <a:endParaRPr lang="it-IT" sz="3600" dirty="0"/>
          </a:p>
        </p:txBody>
      </p:sp>
      <p:sp>
        <p:nvSpPr>
          <p:cNvPr id="3" name="Segnaposto contenuto 2"/>
          <p:cNvSpPr>
            <a:spLocks noGrp="1"/>
          </p:cNvSpPr>
          <p:nvPr>
            <p:ph idx="1"/>
          </p:nvPr>
        </p:nvSpPr>
        <p:spPr/>
        <p:txBody>
          <a:bodyPr>
            <a:normAutofit fontScale="55000" lnSpcReduction="20000"/>
          </a:bodyPr>
          <a:lstStyle/>
          <a:p>
            <a:pPr marL="109728" indent="0" algn="just">
              <a:buNone/>
            </a:pPr>
            <a:r>
              <a:rPr lang="en-US" dirty="0" smtClean="0"/>
              <a:t>Financial Action Task Force (FATF) </a:t>
            </a:r>
            <a:r>
              <a:rPr lang="en-US" dirty="0"/>
              <a:t>REPORT </a:t>
            </a:r>
            <a:r>
              <a:rPr lang="en-US" i="1" dirty="0"/>
              <a:t>Virtual Currencies Key Definitions and Potential AML/CFT Risks</a:t>
            </a:r>
            <a:r>
              <a:rPr lang="en-US" dirty="0"/>
              <a:t> </a:t>
            </a:r>
            <a:r>
              <a:rPr lang="en-US" dirty="0" smtClean="0"/>
              <a:t> - June 2014:</a:t>
            </a:r>
          </a:p>
          <a:p>
            <a:pPr marL="109728" indent="0" algn="just">
              <a:buNone/>
            </a:pPr>
            <a:endParaRPr lang="it-IT" dirty="0" smtClean="0"/>
          </a:p>
          <a:p>
            <a:pPr marL="109728" indent="0" algn="just">
              <a:buNone/>
            </a:pPr>
            <a:r>
              <a:rPr lang="en-US" dirty="0"/>
              <a:t>VIRTUAL </a:t>
            </a:r>
            <a:r>
              <a:rPr lang="en-US" dirty="0" smtClean="0"/>
              <a:t>CURRENCY:</a:t>
            </a:r>
          </a:p>
          <a:p>
            <a:pPr algn="just"/>
            <a:r>
              <a:rPr lang="en-US" sz="2900" dirty="0" smtClean="0"/>
              <a:t>Virtual </a:t>
            </a:r>
            <a:r>
              <a:rPr lang="en-US" sz="2900" dirty="0"/>
              <a:t>currency is a </a:t>
            </a:r>
            <a:r>
              <a:rPr lang="en-US" sz="2900" u="sng" dirty="0"/>
              <a:t>digital </a:t>
            </a:r>
            <a:r>
              <a:rPr lang="en-US" sz="2900" u="sng" dirty="0" smtClean="0"/>
              <a:t>representation </a:t>
            </a:r>
            <a:r>
              <a:rPr lang="en-US" sz="2900" u="sng" dirty="0"/>
              <a:t>of value </a:t>
            </a:r>
            <a:r>
              <a:rPr lang="en-US" sz="2900" dirty="0"/>
              <a:t>that can be digitally traded and functions as (1) a </a:t>
            </a:r>
            <a:r>
              <a:rPr lang="en-US" sz="2900" u="sng" dirty="0"/>
              <a:t>medium of exchange</a:t>
            </a:r>
            <a:r>
              <a:rPr lang="en-US" sz="2900" dirty="0"/>
              <a:t>; and/or (2) a </a:t>
            </a:r>
            <a:r>
              <a:rPr lang="en-US" sz="2900" u="sng" dirty="0"/>
              <a:t>unit of account</a:t>
            </a:r>
            <a:r>
              <a:rPr lang="en-US" sz="2900" dirty="0"/>
              <a:t>; and/or (3) a </a:t>
            </a:r>
            <a:r>
              <a:rPr lang="en-US" sz="2900" u="sng" dirty="0"/>
              <a:t>store of value</a:t>
            </a:r>
            <a:r>
              <a:rPr lang="en-US" sz="2900" dirty="0"/>
              <a:t>, but does not have legal tender status (i.e., when tendered to a creditor, is a valid and legal offer of payment</a:t>
            </a:r>
            <a:r>
              <a:rPr lang="en-US" sz="2900" dirty="0" smtClean="0"/>
              <a:t>) </a:t>
            </a:r>
            <a:r>
              <a:rPr lang="en-US" sz="2900" dirty="0"/>
              <a:t>in any jurisdiction</a:t>
            </a:r>
            <a:r>
              <a:rPr lang="en-US" sz="2900" dirty="0" smtClean="0"/>
              <a:t>. </a:t>
            </a:r>
            <a:r>
              <a:rPr lang="en-US" sz="2900" dirty="0"/>
              <a:t>It is not issued nor guaranteed by any jurisdiction, and fulfils the above functions only by agreement within the community of users of the virtual currency. </a:t>
            </a:r>
            <a:endParaRPr lang="en-US" sz="2900" dirty="0" smtClean="0"/>
          </a:p>
          <a:p>
            <a:pPr algn="just"/>
            <a:r>
              <a:rPr lang="en-US" sz="2900" dirty="0" smtClean="0"/>
              <a:t>Virtual </a:t>
            </a:r>
            <a:r>
              <a:rPr lang="en-US" sz="2900" dirty="0"/>
              <a:t>currency is distinguished from fiat currency (a.k.a. “real currency,” “real money,” or “national currency”), which is the coin and paper money of a country that is designated as its legal tender; circulates; and is customarily used and accepted as a medium of exchange in the issuing country. </a:t>
            </a:r>
            <a:r>
              <a:rPr lang="en-US" sz="2900" u="sng" dirty="0"/>
              <a:t>It is distinct from e-money</a:t>
            </a:r>
            <a:r>
              <a:rPr lang="en-US" sz="2900" dirty="0"/>
              <a:t>, which is a digital representation of fiat currency used to electronically transfer value denominated in fiat currency. E-money is a digital transfer mechanism for fiat currency—i.e., it electronically transfers value that has legal tender status. </a:t>
            </a:r>
            <a:endParaRPr lang="it-IT" sz="2900" dirty="0"/>
          </a:p>
          <a:p>
            <a:r>
              <a:rPr lang="en-US" dirty="0"/>
              <a:t> </a:t>
            </a:r>
            <a:endParaRPr lang="it-IT" dirty="0"/>
          </a:p>
          <a:p>
            <a:pPr algn="just"/>
            <a:endParaRPr lang="it-IT" dirty="0" smtClean="0"/>
          </a:p>
          <a:p>
            <a:pPr algn="just"/>
            <a:endParaRPr lang="it-IT" dirty="0"/>
          </a:p>
        </p:txBody>
      </p:sp>
    </p:spTree>
    <p:extLst>
      <p:ext uri="{BB962C8B-B14F-4D97-AF65-F5344CB8AC3E}">
        <p14:creationId xmlns:p14="http://schemas.microsoft.com/office/powerpoint/2010/main" val="481155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980728"/>
            <a:ext cx="8229600" cy="1066800"/>
          </a:xfrm>
        </p:spPr>
        <p:txBody>
          <a:bodyPr>
            <a:normAutofit/>
          </a:bodyPr>
          <a:lstStyle/>
          <a:p>
            <a:r>
              <a:rPr lang="it-IT" sz="3600" dirty="0" smtClean="0"/>
              <a:t>Moneta «virtuale»</a:t>
            </a:r>
            <a:endParaRPr lang="it-IT" sz="3600" dirty="0"/>
          </a:p>
        </p:txBody>
      </p:sp>
      <p:sp>
        <p:nvSpPr>
          <p:cNvPr id="3" name="Segnaposto contenuto 2"/>
          <p:cNvSpPr>
            <a:spLocks noGrp="1"/>
          </p:cNvSpPr>
          <p:nvPr>
            <p:ph idx="1"/>
          </p:nvPr>
        </p:nvSpPr>
        <p:spPr>
          <a:xfrm>
            <a:off x="467544" y="1988840"/>
            <a:ext cx="8229600" cy="4613144"/>
          </a:xfrm>
        </p:spPr>
        <p:txBody>
          <a:bodyPr>
            <a:normAutofit/>
          </a:bodyPr>
          <a:lstStyle/>
          <a:p>
            <a:pPr marL="109728" indent="0" algn="just">
              <a:buNone/>
            </a:pPr>
            <a:r>
              <a:rPr lang="en-US" sz="1900" dirty="0" smtClean="0"/>
              <a:t>Financial Action Task Force (FATF) </a:t>
            </a:r>
            <a:r>
              <a:rPr lang="en-US" sz="1900" dirty="0"/>
              <a:t>REPORT </a:t>
            </a:r>
            <a:r>
              <a:rPr lang="en-US" sz="1900" i="1" dirty="0"/>
              <a:t>Virtual Currencies Key Definitions and Potential AML/CFT Risks</a:t>
            </a:r>
            <a:r>
              <a:rPr lang="en-US" sz="1900" dirty="0"/>
              <a:t> </a:t>
            </a:r>
            <a:r>
              <a:rPr lang="en-US" sz="1900" dirty="0" smtClean="0"/>
              <a:t> - June 2014:</a:t>
            </a:r>
          </a:p>
          <a:p>
            <a:pPr marL="109728" indent="0" algn="just">
              <a:buNone/>
            </a:pPr>
            <a:r>
              <a:rPr lang="it-IT" sz="1900" dirty="0" smtClean="0"/>
              <a:t>CONVERTIBLE </a:t>
            </a:r>
            <a:r>
              <a:rPr lang="it-IT" sz="1900" dirty="0"/>
              <a:t>VERSUS NON-CONVERTIBLE VIRTUAL CURRENCY</a:t>
            </a:r>
            <a:r>
              <a:rPr lang="en-US" sz="1900" dirty="0" smtClean="0"/>
              <a:t>:</a:t>
            </a:r>
          </a:p>
          <a:p>
            <a:pPr algn="just"/>
            <a:r>
              <a:rPr lang="en-US" sz="1900" u="sng" dirty="0"/>
              <a:t>Convertible</a:t>
            </a:r>
            <a:r>
              <a:rPr lang="en-US" sz="1900" dirty="0"/>
              <a:t> (or </a:t>
            </a:r>
            <a:r>
              <a:rPr lang="en-US" sz="1900" i="1" dirty="0"/>
              <a:t>open</a:t>
            </a:r>
            <a:r>
              <a:rPr lang="en-US" sz="1900" dirty="0"/>
              <a:t>) virtual currency has an equivalent value in real currency and can be exchanged back-and-forth for real currency</a:t>
            </a:r>
            <a:r>
              <a:rPr lang="en-US" sz="1900" dirty="0" smtClean="0"/>
              <a:t>. </a:t>
            </a:r>
            <a:r>
              <a:rPr lang="en-US" sz="1900" dirty="0"/>
              <a:t>Examples include: Bitcoin; e-Gold (defunct); Liberty Reserve (defunct); Second Life Linden Dollars; and </a:t>
            </a:r>
            <a:r>
              <a:rPr lang="en-US" sz="1900" dirty="0" err="1" smtClean="0"/>
              <a:t>WebMoney</a:t>
            </a:r>
            <a:r>
              <a:rPr lang="en-US" sz="1900" dirty="0" smtClean="0"/>
              <a:t>. </a:t>
            </a:r>
          </a:p>
          <a:p>
            <a:pPr algn="just"/>
            <a:r>
              <a:rPr lang="en-US" sz="1900" u="sng" dirty="0" smtClean="0"/>
              <a:t>Non-convertible</a:t>
            </a:r>
            <a:r>
              <a:rPr lang="en-US" sz="1900" dirty="0" smtClean="0"/>
              <a:t> </a:t>
            </a:r>
            <a:r>
              <a:rPr lang="en-US" sz="1900" dirty="0"/>
              <a:t>(or </a:t>
            </a:r>
            <a:r>
              <a:rPr lang="en-US" sz="1900" i="1" dirty="0"/>
              <a:t>closed</a:t>
            </a:r>
            <a:r>
              <a:rPr lang="en-US" sz="1900" dirty="0"/>
              <a:t>) virtual currency is intended to be specific to a particular virtual domain or world, such as a Massively Multiplayer Online Role-Playing Game (MMORPG) or Amazon.com, and under the rules governing its use, cannot be exchanged for fiat currency. Examples include: Project </a:t>
            </a:r>
            <a:r>
              <a:rPr lang="en-US" sz="1900" dirty="0" err="1"/>
              <a:t>Entropia</a:t>
            </a:r>
            <a:r>
              <a:rPr lang="en-US" sz="1900" dirty="0"/>
              <a:t> Dollars; Q Coins; and World of Warcraft Gold. </a:t>
            </a:r>
            <a:r>
              <a:rPr lang="en-US" sz="1900" dirty="0" smtClean="0"/>
              <a:t> </a:t>
            </a:r>
            <a:endParaRPr lang="it-IT" sz="1900" dirty="0"/>
          </a:p>
          <a:p>
            <a:pPr algn="just"/>
            <a:endParaRPr lang="it-IT" dirty="0" smtClean="0"/>
          </a:p>
          <a:p>
            <a:pPr algn="just"/>
            <a:endParaRPr lang="it-IT" dirty="0"/>
          </a:p>
        </p:txBody>
      </p:sp>
    </p:spTree>
    <p:extLst>
      <p:ext uri="{BB962C8B-B14F-4D97-AF65-F5344CB8AC3E}">
        <p14:creationId xmlns:p14="http://schemas.microsoft.com/office/powerpoint/2010/main" val="20936966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980728"/>
            <a:ext cx="8229600" cy="1066800"/>
          </a:xfrm>
        </p:spPr>
        <p:txBody>
          <a:bodyPr>
            <a:normAutofit/>
          </a:bodyPr>
          <a:lstStyle/>
          <a:p>
            <a:r>
              <a:rPr lang="it-IT" sz="3600" dirty="0" smtClean="0"/>
              <a:t>Moneta «virtuale»</a:t>
            </a:r>
            <a:endParaRPr lang="it-IT" sz="3600" dirty="0"/>
          </a:p>
        </p:txBody>
      </p:sp>
      <p:sp>
        <p:nvSpPr>
          <p:cNvPr id="3" name="Segnaposto contenuto 2"/>
          <p:cNvSpPr>
            <a:spLocks noGrp="1"/>
          </p:cNvSpPr>
          <p:nvPr>
            <p:ph idx="1"/>
          </p:nvPr>
        </p:nvSpPr>
        <p:spPr>
          <a:xfrm>
            <a:off x="467544" y="1988840"/>
            <a:ext cx="8229600" cy="4613144"/>
          </a:xfrm>
        </p:spPr>
        <p:txBody>
          <a:bodyPr>
            <a:normAutofit/>
          </a:bodyPr>
          <a:lstStyle/>
          <a:p>
            <a:pPr marL="109728" indent="0" algn="just">
              <a:buNone/>
            </a:pPr>
            <a:r>
              <a:rPr lang="en-US" sz="1900" dirty="0" smtClean="0"/>
              <a:t>Financial Action Task Force (FATF) </a:t>
            </a:r>
            <a:r>
              <a:rPr lang="en-US" sz="1900" dirty="0"/>
              <a:t>REPORT </a:t>
            </a:r>
            <a:r>
              <a:rPr lang="en-US" sz="1900" i="1" dirty="0"/>
              <a:t>Virtual Currencies Key Definitions and Potential AML/CFT Risks</a:t>
            </a:r>
            <a:r>
              <a:rPr lang="en-US" sz="1900" dirty="0"/>
              <a:t> </a:t>
            </a:r>
            <a:r>
              <a:rPr lang="en-US" sz="1900" dirty="0" smtClean="0"/>
              <a:t> - June 2014:</a:t>
            </a:r>
          </a:p>
          <a:p>
            <a:pPr marL="109728" indent="0" algn="just">
              <a:buNone/>
            </a:pPr>
            <a:r>
              <a:rPr lang="en-US" sz="1900" dirty="0" smtClean="0"/>
              <a:t> </a:t>
            </a:r>
            <a:endParaRPr lang="it-IT" sz="1900" dirty="0"/>
          </a:p>
          <a:p>
            <a:pPr marL="109728" indent="0" algn="just">
              <a:buNone/>
            </a:pPr>
            <a:r>
              <a:rPr lang="en-US" sz="2000" i="1" dirty="0" smtClean="0"/>
              <a:t>NB: the </a:t>
            </a:r>
            <a:r>
              <a:rPr lang="en-US" sz="2000" i="1" dirty="0"/>
              <a:t>notion of “convertible currency” does not in any way imply an ex officio convertibility (e.g. in the case of gold standard), but rather a </a:t>
            </a:r>
            <a:r>
              <a:rPr lang="en-US" sz="2000" i="1" u="sng" dirty="0"/>
              <a:t>de facto convertibility</a:t>
            </a:r>
            <a:r>
              <a:rPr lang="en-US" sz="2000" i="1" dirty="0"/>
              <a:t> (e.g. because a market exists). </a:t>
            </a:r>
            <a:endParaRPr lang="it-IT" sz="1900" i="1" dirty="0"/>
          </a:p>
          <a:p>
            <a:pPr marL="109728" indent="0" algn="just">
              <a:buNone/>
            </a:pPr>
            <a:r>
              <a:rPr lang="en-US" sz="2000" i="1" dirty="0" smtClean="0"/>
              <a:t>A </a:t>
            </a:r>
            <a:r>
              <a:rPr lang="en-US" sz="2000" i="1" dirty="0"/>
              <a:t>virtual currency is “convertible” only as long as some private participants make offers and others accept them, since the “convertibility” is not guaranteed at all by law.</a:t>
            </a:r>
            <a:endParaRPr lang="it-IT" sz="2000" i="1" dirty="0"/>
          </a:p>
          <a:p>
            <a:pPr algn="just"/>
            <a:endParaRPr lang="it-IT" dirty="0"/>
          </a:p>
        </p:txBody>
      </p:sp>
    </p:spTree>
    <p:extLst>
      <p:ext uri="{BB962C8B-B14F-4D97-AF65-F5344CB8AC3E}">
        <p14:creationId xmlns:p14="http://schemas.microsoft.com/office/powerpoint/2010/main" val="18216802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980728"/>
            <a:ext cx="8229600" cy="1066800"/>
          </a:xfrm>
        </p:spPr>
        <p:txBody>
          <a:bodyPr>
            <a:normAutofit/>
          </a:bodyPr>
          <a:lstStyle/>
          <a:p>
            <a:r>
              <a:rPr lang="it-IT" sz="3600" dirty="0" smtClean="0"/>
              <a:t>Moneta «virtuale»</a:t>
            </a:r>
            <a:endParaRPr lang="it-IT" sz="3600" dirty="0"/>
          </a:p>
        </p:txBody>
      </p:sp>
      <p:sp>
        <p:nvSpPr>
          <p:cNvPr id="3" name="Segnaposto contenuto 2"/>
          <p:cNvSpPr>
            <a:spLocks noGrp="1"/>
          </p:cNvSpPr>
          <p:nvPr>
            <p:ph idx="1"/>
          </p:nvPr>
        </p:nvSpPr>
        <p:spPr>
          <a:xfrm>
            <a:off x="467544" y="1988840"/>
            <a:ext cx="8229600" cy="4613144"/>
          </a:xfrm>
        </p:spPr>
        <p:txBody>
          <a:bodyPr>
            <a:normAutofit lnSpcReduction="10000"/>
          </a:bodyPr>
          <a:lstStyle/>
          <a:p>
            <a:pPr marL="109728" indent="0" algn="just">
              <a:buNone/>
            </a:pPr>
            <a:r>
              <a:rPr lang="en-US" sz="1900" dirty="0" smtClean="0"/>
              <a:t>Financial Action Task Force (FATF) </a:t>
            </a:r>
            <a:r>
              <a:rPr lang="en-US" sz="1900" dirty="0"/>
              <a:t>REPORT </a:t>
            </a:r>
            <a:r>
              <a:rPr lang="en-US" sz="1900" i="1" dirty="0"/>
              <a:t>Virtual Currencies Key Definitions and Potential AML/CFT Risks</a:t>
            </a:r>
            <a:r>
              <a:rPr lang="en-US" sz="1900" dirty="0"/>
              <a:t> </a:t>
            </a:r>
            <a:r>
              <a:rPr lang="en-US" sz="1900" dirty="0" smtClean="0"/>
              <a:t> - June 2014:</a:t>
            </a:r>
          </a:p>
          <a:p>
            <a:pPr marL="109728" indent="0" algn="just">
              <a:buNone/>
            </a:pPr>
            <a:r>
              <a:rPr lang="en-US" sz="1900" dirty="0" smtClean="0"/>
              <a:t> </a:t>
            </a:r>
            <a:endParaRPr lang="it-IT" sz="1900" dirty="0"/>
          </a:p>
          <a:p>
            <a:pPr marL="109728" indent="0" algn="just">
              <a:buNone/>
            </a:pPr>
            <a:r>
              <a:rPr lang="it-IT" sz="2000" i="1" dirty="0"/>
              <a:t>CENTRALISED</a:t>
            </a:r>
            <a:r>
              <a:rPr lang="it-IT" sz="2000" dirty="0"/>
              <a:t> </a:t>
            </a:r>
            <a:r>
              <a:rPr lang="it-IT" sz="2000" dirty="0" smtClean="0"/>
              <a:t>Vs </a:t>
            </a:r>
            <a:r>
              <a:rPr lang="it-IT" sz="2000" i="1" dirty="0" smtClean="0"/>
              <a:t>NON-CENTRALISED</a:t>
            </a:r>
            <a:r>
              <a:rPr lang="it-IT" sz="2000" dirty="0" smtClean="0"/>
              <a:t> </a:t>
            </a:r>
            <a:r>
              <a:rPr lang="it-IT" sz="2000" dirty="0"/>
              <a:t>VIRTUAL </a:t>
            </a:r>
            <a:r>
              <a:rPr lang="it-IT" sz="2000" dirty="0" smtClean="0"/>
              <a:t>CURRENCIES</a:t>
            </a:r>
          </a:p>
          <a:p>
            <a:pPr marL="109728" indent="0" algn="just">
              <a:buNone/>
            </a:pPr>
            <a:r>
              <a:rPr lang="en-US" sz="2000" b="1" dirty="0" err="1"/>
              <a:t>Centralised</a:t>
            </a:r>
            <a:r>
              <a:rPr lang="en-US" sz="2000" b="1" dirty="0"/>
              <a:t> Virtual Currencies</a:t>
            </a:r>
            <a:r>
              <a:rPr lang="en-US" sz="2000" dirty="0"/>
              <a:t> have a single administrating authority (administrator)—i.e., a </a:t>
            </a:r>
            <a:r>
              <a:rPr lang="en-US" sz="2000" u="sng" dirty="0"/>
              <a:t>third </a:t>
            </a:r>
            <a:r>
              <a:rPr lang="en-US" sz="2000" u="sng" dirty="0" smtClean="0"/>
              <a:t>party </a:t>
            </a:r>
            <a:r>
              <a:rPr lang="en-US" sz="2000" u="sng" dirty="0"/>
              <a:t>that controls the system</a:t>
            </a:r>
            <a:r>
              <a:rPr lang="en-US" sz="2000" dirty="0"/>
              <a:t>. An administrator issues the currency; establishes the rules for its use; maintains a central payment ledger; and has authority to redeem the currency (withdraw it from circulation). </a:t>
            </a:r>
            <a:endParaRPr lang="en-US" sz="2000" dirty="0" smtClean="0"/>
          </a:p>
          <a:p>
            <a:pPr marL="109728" indent="0" algn="just">
              <a:buNone/>
            </a:pPr>
            <a:r>
              <a:rPr lang="en-US" sz="2000" dirty="0" smtClean="0"/>
              <a:t>The </a:t>
            </a:r>
            <a:r>
              <a:rPr lang="en-US" sz="2000" dirty="0"/>
              <a:t>exchange rate for a convertible virtual currency may be either floating— i.e., determined by market supply and demand for the virtual currency--or pegged—i.e., fixed by the administrator at a set value measured in fiat currency or another real-world store of value, such as gold or a basket of currencies. </a:t>
            </a:r>
            <a:r>
              <a:rPr lang="en-US" sz="2000" dirty="0" smtClean="0"/>
              <a:t>Currently [2014], </a:t>
            </a:r>
            <a:r>
              <a:rPr lang="en-US" sz="2000" dirty="0"/>
              <a:t>the vast majority of virtual currency payments transactions involve </a:t>
            </a:r>
            <a:r>
              <a:rPr lang="en-US" sz="2000" dirty="0" err="1"/>
              <a:t>centralised</a:t>
            </a:r>
            <a:r>
              <a:rPr lang="en-US" sz="2000" dirty="0"/>
              <a:t> virtual currencies. </a:t>
            </a:r>
            <a:endParaRPr lang="it-IT" sz="2000" i="1" dirty="0"/>
          </a:p>
          <a:p>
            <a:pPr algn="just"/>
            <a:endParaRPr lang="it-IT" dirty="0"/>
          </a:p>
        </p:txBody>
      </p:sp>
    </p:spTree>
    <p:extLst>
      <p:ext uri="{BB962C8B-B14F-4D97-AF65-F5344CB8AC3E}">
        <p14:creationId xmlns:p14="http://schemas.microsoft.com/office/powerpoint/2010/main" val="37349907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980728"/>
            <a:ext cx="8229600" cy="1066800"/>
          </a:xfrm>
        </p:spPr>
        <p:txBody>
          <a:bodyPr>
            <a:normAutofit/>
          </a:bodyPr>
          <a:lstStyle/>
          <a:p>
            <a:r>
              <a:rPr lang="it-IT" sz="3600" dirty="0" smtClean="0"/>
              <a:t>Moneta «virtuale»</a:t>
            </a:r>
            <a:endParaRPr lang="it-IT" sz="3600" dirty="0"/>
          </a:p>
        </p:txBody>
      </p:sp>
      <p:sp>
        <p:nvSpPr>
          <p:cNvPr id="3" name="Segnaposto contenuto 2"/>
          <p:cNvSpPr>
            <a:spLocks noGrp="1"/>
          </p:cNvSpPr>
          <p:nvPr>
            <p:ph idx="1"/>
          </p:nvPr>
        </p:nvSpPr>
        <p:spPr>
          <a:xfrm>
            <a:off x="467544" y="1988840"/>
            <a:ext cx="8229600" cy="4613144"/>
          </a:xfrm>
        </p:spPr>
        <p:txBody>
          <a:bodyPr>
            <a:normAutofit/>
          </a:bodyPr>
          <a:lstStyle/>
          <a:p>
            <a:pPr marL="109728" indent="0" algn="just">
              <a:buNone/>
            </a:pPr>
            <a:r>
              <a:rPr lang="en-US" sz="1900" dirty="0" smtClean="0"/>
              <a:t>Financial Action Task Force (FATF) </a:t>
            </a:r>
            <a:r>
              <a:rPr lang="en-US" sz="1900" dirty="0"/>
              <a:t>REPORT </a:t>
            </a:r>
            <a:r>
              <a:rPr lang="en-US" sz="1900" i="1" dirty="0"/>
              <a:t>Virtual Currencies Key Definitions and Potential AML/CFT Risks</a:t>
            </a:r>
            <a:r>
              <a:rPr lang="en-US" sz="1900" dirty="0"/>
              <a:t> </a:t>
            </a:r>
            <a:r>
              <a:rPr lang="en-US" sz="1900" dirty="0" smtClean="0"/>
              <a:t> - June 2014:</a:t>
            </a:r>
          </a:p>
          <a:p>
            <a:pPr marL="109728" indent="0" algn="just">
              <a:buNone/>
            </a:pPr>
            <a:r>
              <a:rPr lang="en-US" sz="1900" dirty="0" smtClean="0"/>
              <a:t> </a:t>
            </a:r>
            <a:endParaRPr lang="it-IT" sz="1900" dirty="0"/>
          </a:p>
          <a:p>
            <a:pPr marL="109728" indent="0" algn="just">
              <a:buNone/>
            </a:pPr>
            <a:r>
              <a:rPr lang="it-IT" sz="2000" i="1" dirty="0"/>
              <a:t>CENTRALISED</a:t>
            </a:r>
            <a:r>
              <a:rPr lang="it-IT" sz="2000" dirty="0"/>
              <a:t> </a:t>
            </a:r>
            <a:r>
              <a:rPr lang="it-IT" sz="2000" dirty="0" smtClean="0"/>
              <a:t>Vs </a:t>
            </a:r>
            <a:r>
              <a:rPr lang="it-IT" sz="2000" i="1" dirty="0" smtClean="0"/>
              <a:t>NON-CENTRALISED</a:t>
            </a:r>
            <a:r>
              <a:rPr lang="it-IT" sz="2000" dirty="0" smtClean="0"/>
              <a:t> </a:t>
            </a:r>
            <a:r>
              <a:rPr lang="it-IT" sz="2000" dirty="0"/>
              <a:t>VIRTUAL </a:t>
            </a:r>
            <a:r>
              <a:rPr lang="it-IT" sz="2000" dirty="0" smtClean="0"/>
              <a:t>CURRENCIES</a:t>
            </a:r>
          </a:p>
          <a:p>
            <a:pPr marL="109728" indent="0" algn="just">
              <a:buNone/>
            </a:pPr>
            <a:r>
              <a:rPr lang="en-US" sz="2000" b="1" dirty="0" err="1"/>
              <a:t>Decentralised</a:t>
            </a:r>
            <a:r>
              <a:rPr lang="en-US" sz="2000" b="1" dirty="0"/>
              <a:t> Virtual Currencies</a:t>
            </a:r>
            <a:r>
              <a:rPr lang="en-US" sz="2000" dirty="0"/>
              <a:t> </a:t>
            </a:r>
            <a:r>
              <a:rPr lang="en-US" sz="2000" dirty="0" smtClean="0"/>
              <a:t>(crypto-currencies</a:t>
            </a:r>
            <a:r>
              <a:rPr lang="en-US" sz="2000" dirty="0"/>
              <a:t>) are </a:t>
            </a:r>
            <a:r>
              <a:rPr lang="en-US" sz="2000" dirty="0" smtClean="0"/>
              <a:t>distributed, </a:t>
            </a:r>
            <a:r>
              <a:rPr lang="en-US" sz="2000" dirty="0"/>
              <a:t>open-source, math-based peer-to-peer virtual currencies that have no central administrating authority, and no central monitoring or oversight. Examples: Bitcoin; </a:t>
            </a:r>
            <a:r>
              <a:rPr lang="en-US" sz="2000" dirty="0" err="1" smtClean="0"/>
              <a:t>LiteCoin</a:t>
            </a:r>
            <a:r>
              <a:rPr lang="en-US" sz="2000" dirty="0"/>
              <a:t> </a:t>
            </a:r>
            <a:r>
              <a:rPr lang="en-US" sz="2000" dirty="0" smtClean="0"/>
              <a:t>(…)</a:t>
            </a:r>
            <a:endParaRPr lang="it-IT" sz="2000" i="1" dirty="0"/>
          </a:p>
          <a:p>
            <a:pPr algn="just"/>
            <a:endParaRPr lang="it-IT" dirty="0"/>
          </a:p>
        </p:txBody>
      </p:sp>
    </p:spTree>
    <p:extLst>
      <p:ext uri="{BB962C8B-B14F-4D97-AF65-F5344CB8AC3E}">
        <p14:creationId xmlns:p14="http://schemas.microsoft.com/office/powerpoint/2010/main" val="29284059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smtClean="0"/>
              <a:t>Moneta elettronica e moneta virtuale</a:t>
            </a:r>
            <a:endParaRPr lang="it-IT" sz="3200" dirty="0"/>
          </a:p>
        </p:txBody>
      </p:sp>
      <p:sp>
        <p:nvSpPr>
          <p:cNvPr id="3" name="Segnaposto contenuto 2"/>
          <p:cNvSpPr>
            <a:spLocks noGrp="1"/>
          </p:cNvSpPr>
          <p:nvPr>
            <p:ph idx="1"/>
          </p:nvPr>
        </p:nvSpPr>
        <p:spPr/>
        <p:txBody>
          <a:bodyPr>
            <a:normAutofit fontScale="92500" lnSpcReduction="20000"/>
          </a:bodyPr>
          <a:lstStyle/>
          <a:p>
            <a:pPr algn="just"/>
            <a:r>
              <a:rPr lang="it-IT" dirty="0"/>
              <a:t>Oggi è dunque impossibile ricondurre le valute virtuali alla moneta elettronica definite dal TUB e tantomeno pensare ai creatori di </a:t>
            </a:r>
            <a:r>
              <a:rPr lang="it-IT" dirty="0" err="1"/>
              <a:t>Bitcoin</a:t>
            </a:r>
            <a:r>
              <a:rPr lang="it-IT" dirty="0"/>
              <a:t> come IMEL. </a:t>
            </a:r>
          </a:p>
          <a:p>
            <a:pPr algn="just"/>
            <a:r>
              <a:rPr lang="it-IT" dirty="0"/>
              <a:t>Però è un fatto che la valuta virtuale è venuta assumendo – dal punto di vista economico – le funzioni tipiche della moneta (mezzo di scambio – unità di conto – riserva di valore), o almeno alcune di esse.</a:t>
            </a:r>
          </a:p>
          <a:p>
            <a:pPr algn="just"/>
            <a:r>
              <a:rPr lang="it-IT" dirty="0"/>
              <a:t>Così come è evidente che gli ordinamenti non si possano e non si siano disinteressati del fenomeno. Le prime pronunce e i primi orientamenti emessi a vario titolo confermano quest’ordine di idee</a:t>
            </a:r>
          </a:p>
        </p:txBody>
      </p:sp>
    </p:spTree>
    <p:extLst>
      <p:ext uri="{BB962C8B-B14F-4D97-AF65-F5344CB8AC3E}">
        <p14:creationId xmlns:p14="http://schemas.microsoft.com/office/powerpoint/2010/main" val="23733352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smtClean="0"/>
              <a:t>Segue</a:t>
            </a:r>
            <a:endParaRPr lang="it-IT" sz="3200" dirty="0"/>
          </a:p>
        </p:txBody>
      </p:sp>
      <p:sp>
        <p:nvSpPr>
          <p:cNvPr id="3" name="Segnaposto contenuto 2"/>
          <p:cNvSpPr>
            <a:spLocks noGrp="1"/>
          </p:cNvSpPr>
          <p:nvPr>
            <p:ph idx="1"/>
          </p:nvPr>
        </p:nvSpPr>
        <p:spPr/>
        <p:txBody>
          <a:bodyPr>
            <a:normAutofit/>
          </a:bodyPr>
          <a:lstStyle/>
          <a:p>
            <a:r>
              <a:rPr lang="it-IT" dirty="0"/>
              <a:t>Pertanto, la mancata equiparazione alla moneta legale o elettronica, non determina la mancanza di attenzione dell’ordinamento giuridico alle forme di valuta virtuale, essendo questa presa in considerazione da molteplici punti di vista: </a:t>
            </a:r>
          </a:p>
          <a:p>
            <a:pPr lvl="0"/>
            <a:r>
              <a:rPr lang="it-IT" dirty="0"/>
              <a:t>Lotta al riciclaggio;</a:t>
            </a:r>
          </a:p>
          <a:p>
            <a:pPr lvl="0"/>
            <a:r>
              <a:rPr lang="it-IT" dirty="0"/>
              <a:t>Evasione fiscale;</a:t>
            </a:r>
          </a:p>
          <a:p>
            <a:pPr lvl="0"/>
            <a:r>
              <a:rPr lang="it-IT" dirty="0"/>
              <a:t>Tutela del consumatore / investitore</a:t>
            </a:r>
          </a:p>
        </p:txBody>
      </p:sp>
    </p:spTree>
    <p:extLst>
      <p:ext uri="{BB962C8B-B14F-4D97-AF65-F5344CB8AC3E}">
        <p14:creationId xmlns:p14="http://schemas.microsoft.com/office/powerpoint/2010/main" val="36007564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b="1" i="1" dirty="0"/>
              <a:t>Prospettive</a:t>
            </a:r>
            <a:endParaRPr lang="it-IT" sz="3200" dirty="0"/>
          </a:p>
        </p:txBody>
      </p:sp>
      <p:sp>
        <p:nvSpPr>
          <p:cNvPr id="3" name="Segnaposto contenuto 2"/>
          <p:cNvSpPr>
            <a:spLocks noGrp="1"/>
          </p:cNvSpPr>
          <p:nvPr>
            <p:ph idx="1"/>
          </p:nvPr>
        </p:nvSpPr>
        <p:spPr/>
        <p:txBody>
          <a:bodyPr>
            <a:normAutofit fontScale="92500" lnSpcReduction="10000"/>
          </a:bodyPr>
          <a:lstStyle/>
          <a:p>
            <a:pPr algn="just"/>
            <a:r>
              <a:rPr lang="it-IT" i="1" dirty="0" smtClean="0"/>
              <a:t>Necessità </a:t>
            </a:r>
            <a:r>
              <a:rPr lang="it-IT" i="1" dirty="0"/>
              <a:t>di regolamentazione anche per fini antiriciclaggio/antievasione</a:t>
            </a:r>
            <a:endParaRPr lang="it-IT" dirty="0"/>
          </a:p>
          <a:p>
            <a:pPr algn="just"/>
            <a:r>
              <a:rPr lang="it-IT" i="1" dirty="0"/>
              <a:t>La speculazione rischia di impedire lo sviluppo come mezzo di pagamento (cfr. ultime prese di posizione da parte di </a:t>
            </a:r>
            <a:r>
              <a:rPr lang="it-IT" i="1" dirty="0" smtClean="0"/>
              <a:t>alcuni importanti prenditori che hanno annunciato di non accettare </a:t>
            </a:r>
            <a:r>
              <a:rPr lang="it-IT" i="1" dirty="0"/>
              <a:t>più </a:t>
            </a:r>
            <a:r>
              <a:rPr lang="it-IT" i="1" dirty="0" err="1"/>
              <a:t>Bitcoin</a:t>
            </a:r>
            <a:r>
              <a:rPr lang="it-IT" i="1" dirty="0"/>
              <a:t> in pagamento perché la loro alta volatilità si riflette sui tempi di pagamento ormai più lenti.</a:t>
            </a:r>
            <a:endParaRPr lang="it-IT" dirty="0"/>
          </a:p>
          <a:p>
            <a:r>
              <a:rPr lang="it-IT" i="1" dirty="0"/>
              <a:t>L’abbassamento dei costi dei pagamenti elettronici tradizionali e regolamentati dal canto suo potrebbe essere ulteriore ostacolo a diffusione</a:t>
            </a:r>
            <a:endParaRPr lang="it-IT" dirty="0"/>
          </a:p>
        </p:txBody>
      </p:sp>
    </p:spTree>
    <p:extLst>
      <p:ext uri="{BB962C8B-B14F-4D97-AF65-F5344CB8AC3E}">
        <p14:creationId xmlns:p14="http://schemas.microsoft.com/office/powerpoint/2010/main" val="29239389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smtClean="0"/>
              <a:t>Ed il contante?</a:t>
            </a:r>
            <a:endParaRPr lang="it-IT" sz="3200" dirty="0"/>
          </a:p>
        </p:txBody>
      </p:sp>
      <p:sp>
        <p:nvSpPr>
          <p:cNvPr id="3" name="Segnaposto contenuto 2"/>
          <p:cNvSpPr>
            <a:spLocks noGrp="1"/>
          </p:cNvSpPr>
          <p:nvPr>
            <p:ph idx="1"/>
          </p:nvPr>
        </p:nvSpPr>
        <p:spPr/>
        <p:txBody>
          <a:bodyPr>
            <a:normAutofit/>
          </a:bodyPr>
          <a:lstStyle/>
          <a:p>
            <a:pPr algn="just"/>
            <a:r>
              <a:rPr lang="it-IT" dirty="0"/>
              <a:t>Però v. anche alcune tendenze non così facili da capire o che comunque contribuiscono a dare segnali di non univocità e incertezza al processo in atto: ad es. negli USA fra il 1996 ed il 2016 il volume delle banconote in circolazione è triplicato, come segnala Mark </a:t>
            </a:r>
            <a:r>
              <a:rPr lang="it-IT" dirty="0" err="1"/>
              <a:t>Gimein</a:t>
            </a:r>
            <a:r>
              <a:rPr lang="it-IT" dirty="0"/>
              <a:t>, </a:t>
            </a:r>
            <a:r>
              <a:rPr lang="it-IT" i="1" dirty="0" err="1"/>
              <a:t>Why</a:t>
            </a:r>
            <a:r>
              <a:rPr lang="it-IT" i="1" dirty="0"/>
              <a:t> Digital Money </a:t>
            </a:r>
            <a:r>
              <a:rPr lang="it-IT" i="1" dirty="0" err="1"/>
              <a:t>Hasn’t</a:t>
            </a:r>
            <a:r>
              <a:rPr lang="it-IT" i="1" dirty="0"/>
              <a:t> </a:t>
            </a:r>
            <a:r>
              <a:rPr lang="it-IT" i="1" dirty="0" err="1"/>
              <a:t>Killed</a:t>
            </a:r>
            <a:r>
              <a:rPr lang="it-IT" i="1" dirty="0"/>
              <a:t> Cash</a:t>
            </a:r>
            <a:r>
              <a:rPr lang="it-IT" dirty="0"/>
              <a:t>, in </a:t>
            </a:r>
            <a:r>
              <a:rPr lang="it-IT" i="1" dirty="0"/>
              <a:t>The</a:t>
            </a:r>
            <a:r>
              <a:rPr lang="it-IT" dirty="0"/>
              <a:t> </a:t>
            </a:r>
            <a:r>
              <a:rPr lang="it-IT" i="1" dirty="0"/>
              <a:t>New Yorker</a:t>
            </a:r>
            <a:r>
              <a:rPr lang="it-IT" dirty="0"/>
              <a:t>, April, 28, 2016, </a:t>
            </a:r>
          </a:p>
        </p:txBody>
      </p:sp>
    </p:spTree>
    <p:extLst>
      <p:ext uri="{BB962C8B-B14F-4D97-AF65-F5344CB8AC3E}">
        <p14:creationId xmlns:p14="http://schemas.microsoft.com/office/powerpoint/2010/main" val="7201099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smtClean="0"/>
              <a:t>Una sola certezza!</a:t>
            </a:r>
            <a:endParaRPr lang="it-IT" sz="3200" dirty="0"/>
          </a:p>
        </p:txBody>
      </p:sp>
      <p:sp>
        <p:nvSpPr>
          <p:cNvPr id="3" name="Segnaposto contenuto 2"/>
          <p:cNvSpPr>
            <a:spLocks noGrp="1"/>
          </p:cNvSpPr>
          <p:nvPr>
            <p:ph idx="1"/>
          </p:nvPr>
        </p:nvSpPr>
        <p:spPr>
          <a:xfrm>
            <a:off x="457200" y="2708920"/>
            <a:ext cx="8229600" cy="1728192"/>
          </a:xfrm>
        </p:spPr>
        <p:txBody>
          <a:bodyPr>
            <a:normAutofit lnSpcReduction="10000"/>
          </a:bodyPr>
          <a:lstStyle/>
          <a:p>
            <a:pPr algn="just"/>
            <a:r>
              <a:rPr lang="it-IT" sz="3600" i="1" dirty="0" smtClean="0"/>
              <a:t>«</a:t>
            </a:r>
            <a:r>
              <a:rPr lang="it-IT" sz="3600" i="1" dirty="0" err="1" smtClean="0"/>
              <a:t>Never</a:t>
            </a:r>
            <a:r>
              <a:rPr lang="it-IT" sz="3600" i="1" dirty="0"/>
              <a:t> </a:t>
            </a:r>
            <a:r>
              <a:rPr lang="it-IT" sz="3600" i="1" dirty="0" err="1"/>
              <a:t>has</a:t>
            </a:r>
            <a:r>
              <a:rPr lang="it-IT" sz="3600" i="1" dirty="0"/>
              <a:t> </a:t>
            </a:r>
            <a:r>
              <a:rPr lang="it-IT" sz="3600" i="1" dirty="0" err="1"/>
              <a:t>it</a:t>
            </a:r>
            <a:r>
              <a:rPr lang="it-IT" sz="3600" i="1" dirty="0"/>
              <a:t> </a:t>
            </a:r>
            <a:r>
              <a:rPr lang="it-IT" sz="3600" i="1" dirty="0" err="1"/>
              <a:t>been</a:t>
            </a:r>
            <a:r>
              <a:rPr lang="it-IT" sz="3600" i="1" dirty="0"/>
              <a:t> </a:t>
            </a:r>
            <a:r>
              <a:rPr lang="it-IT" sz="3600" i="1" dirty="0" err="1"/>
              <a:t>easier</a:t>
            </a:r>
            <a:r>
              <a:rPr lang="it-IT" sz="3600" i="1" dirty="0"/>
              <a:t> to </a:t>
            </a:r>
            <a:r>
              <a:rPr lang="it-IT" sz="3600" i="1" dirty="0" err="1"/>
              <a:t>spend</a:t>
            </a:r>
            <a:r>
              <a:rPr lang="it-IT" sz="3600" i="1" dirty="0"/>
              <a:t> </a:t>
            </a:r>
            <a:r>
              <a:rPr lang="it-IT" sz="3600" i="1" dirty="0" err="1"/>
              <a:t>your</a:t>
            </a:r>
            <a:r>
              <a:rPr lang="it-IT" sz="3600" i="1" dirty="0"/>
              <a:t> </a:t>
            </a:r>
            <a:r>
              <a:rPr lang="it-IT" sz="3600" i="1" dirty="0" err="1"/>
              <a:t>money</a:t>
            </a:r>
            <a:r>
              <a:rPr lang="it-IT" sz="3600" i="1" dirty="0"/>
              <a:t>, </a:t>
            </a:r>
            <a:r>
              <a:rPr lang="it-IT" sz="3600" i="1" dirty="0" err="1"/>
              <a:t>if</a:t>
            </a:r>
            <a:r>
              <a:rPr lang="it-IT" sz="3600" i="1" dirty="0"/>
              <a:t> </a:t>
            </a:r>
            <a:r>
              <a:rPr lang="it-IT" sz="3600" i="1" dirty="0" err="1"/>
              <a:t>you</a:t>
            </a:r>
            <a:r>
              <a:rPr lang="it-IT" sz="3600" i="1" dirty="0"/>
              <a:t> </a:t>
            </a:r>
            <a:r>
              <a:rPr lang="it-IT" sz="3600" i="1" dirty="0" err="1"/>
              <a:t>should</a:t>
            </a:r>
            <a:r>
              <a:rPr lang="it-IT" sz="3600" i="1" dirty="0"/>
              <a:t> </a:t>
            </a:r>
            <a:r>
              <a:rPr lang="it-IT" sz="3600" i="1" dirty="0" err="1"/>
              <a:t>happen</a:t>
            </a:r>
            <a:r>
              <a:rPr lang="it-IT" sz="3600" i="1" dirty="0"/>
              <a:t> to </a:t>
            </a:r>
            <a:r>
              <a:rPr lang="it-IT" sz="3600" i="1" dirty="0" err="1"/>
              <a:t>have</a:t>
            </a:r>
            <a:r>
              <a:rPr lang="it-IT" sz="3600" i="1" dirty="0"/>
              <a:t> some</a:t>
            </a:r>
            <a:r>
              <a:rPr lang="it-IT" dirty="0" smtClean="0"/>
              <a:t>” (M. </a:t>
            </a:r>
            <a:r>
              <a:rPr lang="it-IT" dirty="0" err="1" smtClean="0"/>
              <a:t>Gimein</a:t>
            </a:r>
            <a:r>
              <a:rPr lang="it-IT" dirty="0" smtClean="0"/>
              <a:t>, cit.).</a:t>
            </a:r>
            <a:endParaRPr lang="it-IT" dirty="0"/>
          </a:p>
          <a:p>
            <a:pPr algn="just"/>
            <a:endParaRPr lang="it-IT" dirty="0"/>
          </a:p>
        </p:txBody>
      </p:sp>
    </p:spTree>
    <p:extLst>
      <p:ext uri="{BB962C8B-B14F-4D97-AF65-F5344CB8AC3E}">
        <p14:creationId xmlns:p14="http://schemas.microsoft.com/office/powerpoint/2010/main" val="376869679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ramonto">
  <a:themeElements>
    <a:clrScheme name="Tramonto">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Tramonto">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Tramonto">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7827</TotalTime>
  <Words>2253</Words>
  <Application>Microsoft Office PowerPoint</Application>
  <PresentationFormat>Presentazione su schermo (4:3)</PresentationFormat>
  <Paragraphs>193</Paragraphs>
  <Slides>27</Slides>
  <Notes>1</Notes>
  <HiddenSlides>0</HiddenSlides>
  <MMClips>0</MMClips>
  <ScaleCrop>false</ScaleCrop>
  <HeadingPairs>
    <vt:vector size="4" baseType="variant">
      <vt:variant>
        <vt:lpstr>Tema</vt:lpstr>
      </vt:variant>
      <vt:variant>
        <vt:i4>1</vt:i4>
      </vt:variant>
      <vt:variant>
        <vt:lpstr>Titoli diapositive</vt:lpstr>
      </vt:variant>
      <vt:variant>
        <vt:i4>27</vt:i4>
      </vt:variant>
    </vt:vector>
  </HeadingPairs>
  <TitlesOfParts>
    <vt:vector size="28" baseType="lpstr">
      <vt:lpstr>Tramonto</vt:lpstr>
      <vt:lpstr>BLOCKCHAIN, DISTRIBUTED LEDGER, CRYPTOVALUTE E SISTEMA DEI PAGAMENTI (prima parte)</vt:lpstr>
      <vt:lpstr>Introduzione</vt:lpstr>
      <vt:lpstr>La moneta</vt:lpstr>
      <vt:lpstr>La moneta legale</vt:lpstr>
      <vt:lpstr>La moneta scritturale</vt:lpstr>
      <vt:lpstr>Fiducia e moneta</vt:lpstr>
      <vt:lpstr>Fiducia e moneta</vt:lpstr>
      <vt:lpstr>Fiducia e moneta</vt:lpstr>
      <vt:lpstr>Fonte: Banca d’Italia – Indagini statistiche (elaborazione degli autori) – dati in migliaia di unità</vt:lpstr>
      <vt:lpstr>Fonte: Banca d’Italia – indagini statistiche</vt:lpstr>
      <vt:lpstr>Le direttive sui sistemi di pagamento</vt:lpstr>
      <vt:lpstr>Gli strumenti di pagamento</vt:lpstr>
      <vt:lpstr>Le operazioni di pagamento</vt:lpstr>
      <vt:lpstr>I servizi di pagamento</vt:lpstr>
      <vt:lpstr>I sistemi di pagamento</vt:lpstr>
      <vt:lpstr>La moneta elettronica</vt:lpstr>
      <vt:lpstr>Moneta elettronica e moneta digitale</vt:lpstr>
      <vt:lpstr>La moneta «virtuale»</vt:lpstr>
      <vt:lpstr>Moneta «virtuale»</vt:lpstr>
      <vt:lpstr>Moneta «virtuale»</vt:lpstr>
      <vt:lpstr>Moneta «virtuale»</vt:lpstr>
      <vt:lpstr>Moneta «virtuale»</vt:lpstr>
      <vt:lpstr>Moneta elettronica e moneta virtuale</vt:lpstr>
      <vt:lpstr>Segue</vt:lpstr>
      <vt:lpstr>Prospettive</vt:lpstr>
      <vt:lpstr>Ed il contante?</vt:lpstr>
      <vt:lpstr>Una sola certezza!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Francesco D'Angelo</dc:creator>
  <cp:lastModifiedBy>Francesco D'Angelo</cp:lastModifiedBy>
  <cp:revision>16</cp:revision>
  <cp:lastPrinted>2018-02-01T17:49:00Z</cp:lastPrinted>
  <dcterms:created xsi:type="dcterms:W3CDTF">2018-01-04T09:06:44Z</dcterms:created>
  <dcterms:modified xsi:type="dcterms:W3CDTF">2018-02-01T18:16:44Z</dcterms:modified>
</cp:coreProperties>
</file>